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3" r:id="rId3"/>
  </p:sldMasterIdLst>
  <p:sldIdLst>
    <p:sldId id="257" r:id="rId4"/>
    <p:sldId id="258" r:id="rId5"/>
    <p:sldId id="259" r:id="rId6"/>
    <p:sldId id="269" r:id="rId7"/>
    <p:sldId id="270" r:id="rId8"/>
    <p:sldId id="272" r:id="rId9"/>
    <p:sldId id="274" r:id="rId10"/>
    <p:sldId id="261" r:id="rId11"/>
    <p:sldId id="263" r:id="rId12"/>
    <p:sldId id="264" r:id="rId13"/>
    <p:sldId id="265" r:id="rId14"/>
    <p:sldId id="277" r:id="rId15"/>
    <p:sldId id="279" r:id="rId16"/>
    <p:sldId id="278" r:id="rId17"/>
    <p:sldId id="280" r:id="rId18"/>
    <p:sldId id="281" r:id="rId19"/>
    <p:sldId id="284" r:id="rId20"/>
    <p:sldId id="283" r:id="rId21"/>
    <p:sldId id="282" r:id="rId22"/>
    <p:sldId id="266" r:id="rId23"/>
    <p:sldId id="267" r:id="rId24"/>
    <p:sldId id="285" r:id="rId25"/>
  </p:sldIdLst>
  <p:sldSz cx="12192000" cy="6858000"/>
  <p:notesSz cx="6858000" cy="9144000"/>
  <p:embeddedFontLst>
    <p:embeddedFont>
      <p:font typeface="Proxima Nova Black" panose="020B0704020202020204" pitchFamily="50" charset="0"/>
      <p:bold r:id="rId29"/>
      <p:boldItalic r:id="rId30"/>
    </p:embeddedFont>
    <p:embeddedFont>
      <p:font typeface="Open Sans" panose="020B0606030504020204" pitchFamily="34" charset="0"/>
      <p:regular r:id="rId31"/>
      <p:bold r:id="rId32"/>
      <p:italic r:id="rId33"/>
      <p:boldItalic r:id="rId34"/>
    </p:embeddedFont>
    <p:embeddedFont>
      <p:font typeface="Calibri" panose="020F0502020204030204" charset="0"/>
      <p:regular r:id="rId35"/>
      <p:bold r:id="rId36"/>
      <p:italic r:id="rId37"/>
      <p:boldItalic r:id="rId38"/>
    </p:embeddedFont>
    <p:embeddedFont>
      <p:font typeface="Calibri Light" panose="020F0302020204030204" charset="0"/>
      <p:regular r:id="rId39"/>
      <p: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6957" autoAdjust="0"/>
  </p:normalViewPr>
  <p:slideViewPr>
    <p:cSldViewPr snapToGrid="0">
      <p:cViewPr varScale="1">
        <p:scale>
          <a:sx n="69" d="100"/>
          <a:sy n="69" d="100"/>
        </p:scale>
        <p:origin x="564" y="5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font" Target="fonts/font12.fntdata"/><Relationship Id="rId4" Type="http://schemas.openxmlformats.org/officeDocument/2006/relationships/slide" Target="slides/slide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Master" Target="slideMasters/slideMaster2.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B0704020202020204" pitchFamily="50" charset="0"/>
              </a:defRPr>
            </a:lvl1pPr>
          </a:lstStyle>
          <a:p>
            <a:r>
              <a:rPr lang="en-US" dirty="0" smtClean="0"/>
              <a:t>TITLE</a:t>
            </a:r>
            <a:br>
              <a:rPr lang="uk-UA" dirty="0" smtClean="0"/>
            </a:br>
            <a:r>
              <a:rPr lang="en-US" dirty="0" smtClean="0"/>
              <a:t>TO</a:t>
            </a:r>
            <a:r>
              <a:rPr lang="uk-UA" dirty="0" smtClean="0"/>
              <a:t> </a:t>
            </a:r>
            <a:r>
              <a:rPr lang="en-US" dirty="0" smtClean="0"/>
              <a:t>BE</a:t>
            </a:r>
            <a:r>
              <a:rPr lang="uk-UA" dirty="0" smtClean="0"/>
              <a:t> </a:t>
            </a:r>
            <a:r>
              <a:rPr lang="en-US" dirty="0" smtClean="0"/>
              <a:t>CAPI</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smtClean="0"/>
              <a:t>Click icon to add picture</a:t>
            </a:r>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smtClean="0"/>
              <a:t>Click icon to add picture</a:t>
            </a:r>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a:t>
            </a:r>
            <a:r>
              <a:rPr lang="uk-UA" dirty="0" smtClean="0"/>
              <a:t> С</a:t>
            </a:r>
            <a:r>
              <a:rPr lang="en-US" dirty="0" smtClean="0"/>
              <a:t>APITA</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smtClean="0"/>
              <a:t>Click icon to add picture</a:t>
            </a:r>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hasCustomPrompt="1"/>
          </p:nvPr>
        </p:nvSpPr>
        <p:spPr>
          <a:xfrm>
            <a:off x="685800" y="2057400"/>
            <a:ext cx="10820400" cy="3429000"/>
          </a:xfrm>
          <a:prstGeom prst="rect">
            <a:avLst/>
          </a:prstGeom>
        </p:spPr>
        <p:txBody>
          <a:bodyPr/>
          <a:lstStyle/>
          <a:p>
            <a:r>
              <a:rPr lang="en-US" smtClean="0"/>
              <a:t>Click icon to add chart</a:t>
            </a:r>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5" name="Chart Placeholder 4"/>
          <p:cNvSpPr>
            <a:spLocks noGrp="1"/>
          </p:cNvSpPr>
          <p:nvPr>
            <p:ph type="chart" sz="quarter" idx="13" hasCustomPrompt="1"/>
          </p:nvPr>
        </p:nvSpPr>
        <p:spPr>
          <a:xfrm>
            <a:off x="4381500" y="1371600"/>
            <a:ext cx="7124700" cy="4114800"/>
          </a:xfrm>
          <a:prstGeom prst="rect">
            <a:avLst/>
          </a:prstGeom>
        </p:spPr>
        <p:txBody>
          <a:bodyPr/>
          <a:lstStyle/>
          <a:p>
            <a:r>
              <a:rPr lang="en-US" smtClean="0"/>
              <a:t>Click icon to add chart</a:t>
            </a:r>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B0704020202020204" pitchFamily="50" charset="0"/>
              </a:defRPr>
            </a:lvl1pPr>
          </a:lstStyle>
          <a:p>
            <a:r>
              <a:rPr lang="en-US" dirty="0" smtClean="0"/>
              <a:t>TITLE</a:t>
            </a:r>
            <a:br>
              <a:rPr lang="uk-UA" dirty="0" smtClean="0"/>
            </a:br>
            <a:r>
              <a:rPr lang="en-US" dirty="0" smtClean="0"/>
              <a:t>TO</a:t>
            </a:r>
            <a:r>
              <a:rPr lang="uk-UA" dirty="0" smtClean="0"/>
              <a:t> </a:t>
            </a:r>
            <a:r>
              <a:rPr lang="en-US" dirty="0" smtClean="0"/>
              <a:t>BE</a:t>
            </a:r>
            <a:r>
              <a:rPr lang="uk-UA" dirty="0" smtClean="0"/>
              <a:t> </a:t>
            </a:r>
            <a:r>
              <a:rPr lang="en-US" dirty="0" smtClean="0"/>
              <a:t>CAPI</a:t>
            </a:r>
            <a:br>
              <a:rPr lang="uk-UA" dirty="0" smtClean="0"/>
            </a:br>
            <a:r>
              <a:rPr lang="en-US" dirty="0" smtClean="0"/>
              <a:t>TALIZED</a:t>
            </a:r>
            <a:endParaRPr lang="en-US" dirty="0"/>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B07040202020202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B0704020202020204" pitchFamily="50" charset="0"/>
              </a:defRPr>
            </a:lvl1pPr>
          </a:lstStyle>
          <a:p>
            <a:r>
              <a:rPr lang="en-US" dirty="0" smtClean="0"/>
              <a:t>TITLE TO BE CAPITALIZED</a:t>
            </a:r>
            <a:endParaRPr lang="en-US" dirty="0"/>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smtClean="0"/>
              <a:t>by Speaker</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TITLEmnjknkjTO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838200" y="6356350"/>
            <a:ext cx="2743200" cy="365125"/>
          </a:xfrm>
        </p:spPr>
        <p:txBody>
          <a:bodyPr/>
          <a:lstStyle/>
          <a:p>
            <a:fld id="{FDE934FF-F4E1-47C5-9CA5-30A81DDE2BE4}" type="datetimeFigureOut">
              <a:rPr lang="en-US" smtClean="0"/>
            </a:fld>
            <a:endParaRPr lang="en-US"/>
          </a:p>
        </p:txBody>
      </p:sp>
      <p:sp>
        <p:nvSpPr>
          <p:cNvPr id="4" name="Footer Placeholder 3"/>
          <p:cNvSpPr>
            <a:spLocks noGrp="1"/>
          </p:cNvSpPr>
          <p:nvPr>
            <p:ph type="ftr" sz="quarter" idx="11"/>
          </p:nvPr>
        </p:nvSpPr>
        <p:spPr>
          <a:xfrm>
            <a:off x="4038600" y="6356350"/>
            <a:ext cx="4114800" cy="365125"/>
          </a:xfrm>
        </p:spPr>
        <p:txBody>
          <a:bodyPr/>
          <a:lstStyle/>
          <a:p>
            <a:endParaRPr lang="en-US"/>
          </a:p>
        </p:txBody>
      </p:sp>
      <p:sp>
        <p:nvSpPr>
          <p:cNvPr id="5" name="Slide Number Placeholder 4"/>
          <p:cNvSpPr>
            <a:spLocks noGrp="1"/>
          </p:cNvSpPr>
          <p:nvPr>
            <p:ph type="sldNum" sz="quarter" idx="12"/>
          </p:nvPr>
        </p:nvSpPr>
        <p:spPr>
          <a:xfrm>
            <a:off x="8610600" y="6356350"/>
            <a:ext cx="2743200" cy="365125"/>
          </a:xfrm>
        </p:spPr>
        <p:txBody>
          <a:bodyPr/>
          <a:lstStyle/>
          <a:p>
            <a:fld id="{B3561BA9-CDCF-4958-B8AB-66F3BF063E13}" type="slidenum">
              <a:rPr lang="en-US" smtClean="0"/>
            </a:fld>
            <a:endParaRPr lang="en-US"/>
          </a:p>
        </p:txBody>
      </p:sp>
    </p:spTree>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showMasterSp="0"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CLICK TO EDIT THE TITLE</a:t>
            </a:r>
            <a:endParaRPr lang="en-US" dirty="0"/>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 BE CAPITALIZED</a:t>
            </a:r>
            <a:endParaRPr lang="en-US" dirty="0"/>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a:t>
            </a:r>
            <a:r>
              <a:rPr lang="uk-UA" dirty="0" smtClean="0"/>
              <a:t> С</a:t>
            </a:r>
            <a:r>
              <a:rPr lang="en-US" dirty="0" smtClean="0"/>
              <a:t>APITA</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B0704020202020204" pitchFamily="50" charset="0"/>
              </a:defRPr>
            </a:lvl1pPr>
          </a:lstStyle>
          <a:p>
            <a:r>
              <a:rPr lang="en-US" dirty="0" smtClean="0"/>
              <a:t>TITLE TO</a:t>
            </a:r>
            <a:br>
              <a:rPr lang="uk-UA" dirty="0" smtClean="0"/>
            </a:br>
            <a:r>
              <a:rPr lang="en-US" dirty="0" smtClean="0"/>
              <a:t>BE CAPITA</a:t>
            </a:r>
            <a:br>
              <a:rPr lang="uk-UA" dirty="0" smtClean="0"/>
            </a:br>
            <a:r>
              <a:rPr lang="en-US" dirty="0" smtClean="0"/>
              <a:t>LIZED</a:t>
            </a:r>
            <a:endParaRPr lang="en-US" dirty="0"/>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B07040202020202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smtClean="0"/>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a:t>
            </a:r>
            <a:endParaRPr lang="en-US" dirty="0"/>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B0704020202020204" pitchFamily="50" charset="0"/>
              </a:defRPr>
            </a:lvl1pPr>
          </a:lstStyle>
          <a:p>
            <a:r>
              <a:rPr lang="en-US" dirty="0" smtClean="0"/>
              <a:t>TITLE TO BE CAPITALIZED</a:t>
            </a:r>
            <a:endParaRPr lang="en-US" dirty="0"/>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smtClean="0"/>
              <a:t>Click to edit the text </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US" dirty="0"/>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smtClean="0"/>
              <a:t>Click icon to add picture</a:t>
            </a:r>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smtClean="0">
                <a:latin typeface="Open Sans" panose="020B0606030504020204" pitchFamily="34" charset="0"/>
                <a:ea typeface="Open Sans" panose="020B0606030504020204" pitchFamily="34" charset="0"/>
                <a:cs typeface="Open Sans" panose="020B0606030504020204" pitchFamily="34" charset="0"/>
              </a:rPr>
              <a:t>SoftServe Confidential</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2.emf"/><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8" Type="http://schemas.openxmlformats.org/officeDocument/2006/relationships/slideLayout" Target="../slideLayouts/slideLayout22.xml"/><Relationship Id="rId7" Type="http://schemas.openxmlformats.org/officeDocument/2006/relationships/slideLayout" Target="../slideLayouts/slideLayout21.xml"/><Relationship Id="rId6" Type="http://schemas.openxmlformats.org/officeDocument/2006/relationships/slideLayout" Target="../slideLayouts/slideLayout20.xml"/><Relationship Id="rId5" Type="http://schemas.openxmlformats.org/officeDocument/2006/relationships/slideLayout" Target="../slideLayouts/slideLayout19.xml"/><Relationship Id="rId4" Type="http://schemas.openxmlformats.org/officeDocument/2006/relationships/slideLayout" Target="../slideLayouts/slideLayout18.xml"/><Relationship Id="rId3" Type="http://schemas.openxmlformats.org/officeDocument/2006/relationships/slideLayout" Target="../slideLayouts/slideLayout17.xml"/><Relationship Id="rId2" Type="http://schemas.openxmlformats.org/officeDocument/2006/relationships/slideLayout" Target="../slideLayouts/slideLayout16.xml"/><Relationship Id="rId17" Type="http://schemas.openxmlformats.org/officeDocument/2006/relationships/theme" Target="../theme/theme2.xml"/><Relationship Id="rId16" Type="http://schemas.openxmlformats.org/officeDocument/2006/relationships/image" Target="../media/image3.emf"/><Relationship Id="rId15" Type="http://schemas.openxmlformats.org/officeDocument/2006/relationships/slideLayout" Target="../slideLayouts/slideLayout29.xml"/><Relationship Id="rId14" Type="http://schemas.openxmlformats.org/officeDocument/2006/relationships/slideLayout" Target="../slideLayouts/slideLayout28.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5"/>
          <a:stretch>
            <a:fillRect/>
          </a:stretch>
        </p:blipFill>
        <p:spPr>
          <a:xfrm>
            <a:off x="9959145" y="5906728"/>
            <a:ext cx="1547055" cy="265471"/>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6"/>
          <a:stretch>
            <a:fillRect/>
          </a:stretch>
        </p:blipFill>
        <p:spPr>
          <a:xfrm>
            <a:off x="9959145" y="5906728"/>
            <a:ext cx="1547053" cy="265471"/>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19.png"/><Relationship Id="rId1"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png"/><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3.jpe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5.pn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hyperlink" Target="https://postcss.org/" TargetMode="External"/><Relationship Id="rId1" Type="http://schemas.openxmlformats.org/officeDocument/2006/relationships/hyperlink" Target="http://leaverou.github.io/prefixfre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s://developer.mozilla.org/en-US/docs/Learn/Tools_and_testing/Cross_browser_testing/HTML_and_CSS" TargetMode="External"/><Relationship Id="rId6" Type="http://schemas.openxmlformats.org/officeDocument/2006/relationships/hyperlink" Target="https://www.webfx.com/blog/web-design/a-guide-on-layout-types-in-web-design/" TargetMode="External"/><Relationship Id="rId5" Type="http://schemas.openxmlformats.org/officeDocument/2006/relationships/hyperlink" Target="https://www.crazyegg.com/blog/website-design-best-practices/" TargetMode="External"/><Relationship Id="rId4" Type="http://schemas.openxmlformats.org/officeDocument/2006/relationships/hyperlink" Target="https://www.quicksprout.com/website-design-best-practices/" TargetMode="External"/><Relationship Id="rId3" Type="http://schemas.openxmlformats.org/officeDocument/2006/relationships/hyperlink" Target="https://www.crazyegg.com/blog/best-website-layouts/" TargetMode="External"/><Relationship Id="rId2" Type="http://schemas.openxmlformats.org/officeDocument/2006/relationships/hyperlink" Target="https://drudesk.com/blog/types-of-site-layout" TargetMode="External"/><Relationship Id="rId1" Type="http://schemas.openxmlformats.org/officeDocument/2006/relationships/hyperlink" Target="https://colibriwp.com/blog/website-layout-design-ideas/" TargetMode="Externa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29.png"/><Relationship Id="rId1" Type="http://schemas.openxmlformats.org/officeDocument/2006/relationships/hyperlink" Target="https://caniuse.com/"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image" Target="../media/image9.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8.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png"/><Relationship Id="rId1"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190" y="436880"/>
            <a:ext cx="12059285" cy="6421120"/>
          </a:xfrm>
        </p:spPr>
        <p:txBody>
          <a:bodyPr/>
          <a:lstStyle/>
          <a:p>
            <a:r>
              <a:rPr lang="en-US" sz="6000" dirty="0">
                <a:latin typeface="Proxima Nova Black" panose="020B0704020202020204" pitchFamily="50" charset="0"/>
              </a:rPr>
              <a:t>Site Layout. Best practices. Cross browser’s implementation.</a:t>
            </a:r>
            <a:endParaRPr lang="en-US" sz="6000" dirty="0">
              <a:latin typeface="Proxima Nova Black" panose="020B0704020202020204" pitchFamily="50" charset="0"/>
            </a:endParaRPr>
          </a:p>
        </p:txBody>
      </p:sp>
      <p:sp>
        <p:nvSpPr>
          <p:cNvPr id="3" name="Text Placeholder 2"/>
          <p:cNvSpPr>
            <a:spLocks noGrp="1"/>
          </p:cNvSpPr>
          <p:nvPr>
            <p:ph type="body" sz="quarter" idx="10"/>
          </p:nvPr>
        </p:nvSpPr>
        <p:spPr/>
        <p:txBody>
          <a:bodyPr/>
          <a:lstStyle/>
          <a:p>
            <a:r>
              <a:rPr lang="en-US"/>
              <a:t>Petrivska Marianna</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p>
            <a:r>
              <a:rPr lang="en-US"/>
              <a:t>Asymmetrical and split-screen layouts</a:t>
            </a:r>
            <a:endParaRPr lang="en-US"/>
          </a:p>
        </p:txBody>
      </p:sp>
      <p:pic>
        <p:nvPicPr>
          <p:cNvPr id="2" name="Picture Placeholder 1" descr="as"/>
          <p:cNvPicPr>
            <a:picLocks noChangeAspect="1"/>
          </p:cNvPicPr>
          <p:nvPr>
            <p:ph type="pic" sz="quarter" idx="10"/>
          </p:nvPr>
        </p:nvPicPr>
        <p:blipFill>
          <a:blip r:embed="rId1"/>
          <a:stretch>
            <a:fillRect/>
          </a:stretch>
        </p:blipFill>
        <p:spPr>
          <a:xfrm>
            <a:off x="-5080" y="1310640"/>
            <a:ext cx="5973445" cy="3723005"/>
          </a:xfrm>
          <a:prstGeom prst="rect">
            <a:avLst/>
          </a:prstGeom>
        </p:spPr>
      </p:pic>
      <p:pic>
        <p:nvPicPr>
          <p:cNvPr id="6" name="Picture 5" descr="sss"/>
          <p:cNvPicPr>
            <a:picLocks noChangeAspect="1"/>
          </p:cNvPicPr>
          <p:nvPr/>
        </p:nvPicPr>
        <p:blipFill>
          <a:blip r:embed="rId2"/>
          <a:stretch>
            <a:fillRect/>
          </a:stretch>
        </p:blipFill>
        <p:spPr>
          <a:xfrm>
            <a:off x="5968365" y="3505835"/>
            <a:ext cx="6223000" cy="340741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1600"/>
              <a:t> Modular and radial symmetry layout</a:t>
            </a:r>
            <a:br>
              <a:rPr lang="en-US" altLang="uk-UA" sz="1600"/>
            </a:br>
            <a:br>
              <a:rPr lang="en-US" altLang="uk-UA" sz="1600"/>
            </a:br>
            <a:endParaRPr lang="en-US" altLang="uk-UA" sz="1600"/>
          </a:p>
        </p:txBody>
      </p:sp>
      <p:pic>
        <p:nvPicPr>
          <p:cNvPr id="6" name="Chart Placeholder 5" descr="wiki"/>
          <p:cNvPicPr>
            <a:picLocks noChangeAspect="1"/>
          </p:cNvPicPr>
          <p:nvPr>
            <p:ph type="chart" sz="quarter" idx="11"/>
          </p:nvPr>
        </p:nvPicPr>
        <p:blipFill>
          <a:blip r:embed="rId1"/>
          <a:stretch>
            <a:fillRect/>
          </a:stretch>
        </p:blipFill>
        <p:spPr>
          <a:xfrm>
            <a:off x="5218430" y="1205865"/>
            <a:ext cx="5873750" cy="4446270"/>
          </a:xfrm>
          <a:prstGeom prst="rect">
            <a:avLst/>
          </a:prstGeom>
        </p:spPr>
      </p:pic>
      <p:pic>
        <p:nvPicPr>
          <p:cNvPr id="7" name="Picture 6" descr="modular"/>
          <p:cNvPicPr>
            <a:picLocks noChangeAspect="1"/>
          </p:cNvPicPr>
          <p:nvPr/>
        </p:nvPicPr>
        <p:blipFill>
          <a:blip r:embed="rId2"/>
          <a:stretch>
            <a:fillRect/>
          </a:stretch>
        </p:blipFill>
        <p:spPr>
          <a:xfrm>
            <a:off x="1086485" y="1310005"/>
            <a:ext cx="2997200" cy="54057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4000"/>
              <a:t>Fixed sidebar and box layout</a:t>
            </a:r>
            <a:br>
              <a:rPr lang="en-US" altLang="uk-UA" sz="1600"/>
            </a:br>
            <a:endParaRPr lang="en-US" altLang="uk-UA" sz="1600"/>
          </a:p>
        </p:txBody>
      </p:sp>
      <p:pic>
        <p:nvPicPr>
          <p:cNvPr id="9" name="Chart Placeholder 8" descr="box"/>
          <p:cNvPicPr>
            <a:picLocks noChangeAspect="1"/>
          </p:cNvPicPr>
          <p:nvPr>
            <p:ph type="chart" sz="quarter" idx="11"/>
          </p:nvPr>
        </p:nvPicPr>
        <p:blipFill>
          <a:blip r:embed="rId1"/>
          <a:stretch>
            <a:fillRect/>
          </a:stretch>
        </p:blipFill>
        <p:spPr>
          <a:xfrm>
            <a:off x="338455" y="1884680"/>
            <a:ext cx="4299585" cy="4392295"/>
          </a:xfrm>
          <a:prstGeom prst="rect">
            <a:avLst/>
          </a:prstGeom>
        </p:spPr>
      </p:pic>
      <p:pic>
        <p:nvPicPr>
          <p:cNvPr id="11" name="Picture 10" descr="box"/>
          <p:cNvPicPr>
            <a:picLocks noChangeAspect="1"/>
          </p:cNvPicPr>
          <p:nvPr/>
        </p:nvPicPr>
        <p:blipFill>
          <a:blip r:embed="rId2"/>
          <a:stretch>
            <a:fillRect/>
          </a:stretch>
        </p:blipFill>
        <p:spPr>
          <a:xfrm>
            <a:off x="4780280" y="1630045"/>
            <a:ext cx="6612255" cy="423672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indent="0" algn="l">
              <a:lnSpc>
                <a:spcPct val="150000"/>
              </a:lnSpc>
              <a:buFont typeface="Arial" panose="020B0604020202020204" pitchFamily="34" charset="0"/>
            </a:pPr>
            <a:r>
              <a:rPr lang="en-US" sz="4000">
                <a:sym typeface="+mn-ea"/>
              </a:rPr>
              <a:t>Another classification</a:t>
            </a:r>
            <a:br>
              <a:rPr lang="en-US" sz="4000">
                <a:sym typeface="+mn-ea"/>
              </a:rPr>
            </a:br>
            <a:br>
              <a:rPr lang="en-US" sz="4000"/>
            </a:br>
            <a:r>
              <a:rPr lang="en-US" altLang="uk-UA" sz="4000"/>
              <a:t> </a:t>
            </a:r>
            <a:endParaRPr lang="en-US" altLang="uk-UA" sz="4000"/>
          </a:p>
        </p:txBody>
      </p:sp>
      <p:sp>
        <p:nvSpPr>
          <p:cNvPr id="5" name="Text Placeholder 4"/>
          <p:cNvSpPr>
            <a:spLocks noGrp="1"/>
          </p:cNvSpPr>
          <p:nvPr>
            <p:ph type="body" sz="quarter" idx="10"/>
          </p:nvPr>
        </p:nvSpPr>
        <p:spPr>
          <a:xfrm>
            <a:off x="685800" y="4904105"/>
            <a:ext cx="1985645" cy="582295"/>
          </a:xfrm>
        </p:spPr>
        <p:txBody>
          <a:bodyPr/>
          <a:lstStyle/>
          <a:p>
            <a:r>
              <a:rPr lang="en-US" altLang="uk-UA"/>
              <a:t>Petrivska Marianna</a:t>
            </a:r>
            <a:endParaRPr lang="en-US" altLang="uk-UA"/>
          </a:p>
        </p:txBody>
      </p:sp>
      <p:pic>
        <p:nvPicPr>
          <p:cNvPr id="2" name="Picture Placeholder 1" descr="19-01_layout_methods"/>
          <p:cNvPicPr>
            <a:picLocks noChangeAspect="1"/>
          </p:cNvPicPr>
          <p:nvPr>
            <p:ph type="pic" sz="quarter" idx="11"/>
          </p:nvPr>
        </p:nvPicPr>
        <p:blipFill>
          <a:blip r:embed="rId1"/>
          <a:stretch>
            <a:fillRect/>
          </a:stretch>
        </p:blipFill>
        <p:spPr>
          <a:xfrm>
            <a:off x="3184525" y="1666240"/>
            <a:ext cx="4846955" cy="5054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1381" y="458469"/>
            <a:ext cx="10820400" cy="4800601"/>
          </a:xfrm>
        </p:spPr>
        <p:txBody>
          <a:bodyPr/>
          <a:lstStyle/>
          <a:p>
            <a:pPr marL="0" indent="0" algn="l">
              <a:lnSpc>
                <a:spcPct val="150000"/>
              </a:lnSpc>
              <a:buFont typeface="Arial" panose="020B0604020202020204" pitchFamily="34" charset="0"/>
            </a:pPr>
            <a:r>
              <a:rPr lang="en-US" sz="4000">
                <a:sym typeface="+mn-ea"/>
              </a:rPr>
              <a:t>What about SEO?</a:t>
            </a:r>
            <a:br>
              <a:rPr lang="en-US" sz="4000">
                <a:sym typeface="+mn-ea"/>
              </a:rPr>
            </a:br>
            <a:r>
              <a:rPr lang="en-US" sz="2400">
                <a:sym typeface="+mn-ea"/>
              </a:rPr>
              <a:t>93% of all Internet experiences start with a search engine. So your SEO strategy must go far beyond just adding keywords to your blog posts.</a:t>
            </a:r>
            <a:br>
              <a:rPr lang="en-US" sz="2400">
                <a:sym typeface="+mn-ea"/>
              </a:rPr>
            </a:br>
            <a:br>
              <a:rPr lang="en-US" sz="2400">
                <a:sym typeface="+mn-ea"/>
              </a:rPr>
            </a:br>
            <a:r>
              <a:rPr lang="en-US" sz="2400">
                <a:sym typeface="+mn-ea"/>
              </a:rPr>
              <a:t>Create an XML sitemap. This will make it easier for search engine crawlers to analyze content on your website.</a:t>
            </a:r>
            <a:br>
              <a:rPr lang="en-US" sz="2400">
                <a:sym typeface="+mn-ea"/>
              </a:rPr>
            </a:br>
            <a:r>
              <a:rPr lang="en-US" sz="2400">
                <a:sym typeface="+mn-ea"/>
              </a:rPr>
              <a:t>A proper sitemap shows Google that you don’t have duplicate content, which can damage your SEO rankings. </a:t>
            </a:r>
            <a:br>
              <a:rPr lang="en-US" sz="4000"/>
            </a:br>
            <a:r>
              <a:rPr lang="en-US" altLang="uk-UA" sz="4000"/>
              <a:t> </a:t>
            </a:r>
            <a:endParaRPr lang="en-US" altLang="uk-UA" sz="4000"/>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3885" y="880111"/>
            <a:ext cx="10820400" cy="685800"/>
          </a:xfrm>
        </p:spPr>
        <p:txBody>
          <a:bodyPr/>
          <a:lstStyle/>
          <a:p>
            <a:pPr lvl="0">
              <a:lnSpc>
                <a:spcPct val="150000"/>
              </a:lnSpc>
            </a:pPr>
            <a:r>
              <a:rPr lang="en-US" altLang="uk-UA" sz="2400"/>
              <a:t>1)Keep Your Code Simple</a:t>
            </a:r>
            <a:br>
              <a:rPr lang="en-US" altLang="uk-UA" sz="2400"/>
            </a:br>
            <a:r>
              <a:rPr lang="en-US" altLang="uk-UA" sz="2400"/>
              <a:t>2)Use Frameworks(Foundation and Bootstrap)</a:t>
            </a:r>
            <a:br>
              <a:rPr lang="en-US" altLang="uk-UA" sz="2400"/>
            </a:br>
            <a:r>
              <a:rPr lang="en-US" altLang="uk-UA" sz="2400"/>
              <a:t>3)Define Valid Doctype(the first line in HTML document)</a:t>
            </a:r>
            <a:br>
              <a:rPr lang="en-US" altLang="uk-UA" sz="2400"/>
            </a:br>
            <a:r>
              <a:rPr lang="en-US" altLang="uk-UA" sz="2400"/>
              <a:t>4)</a:t>
            </a:r>
            <a:r>
              <a:rPr lang="en-US" altLang="uk-UA" sz="2400">
                <a:sym typeface="+mn-ea"/>
              </a:rPr>
              <a:t>Use linters( Dirty Markup and CSS Lint) or set it up in your workspace</a:t>
            </a:r>
            <a:br>
              <a:rPr lang="en-US" altLang="uk-UA" sz="2400">
                <a:sym typeface="+mn-ea"/>
              </a:rPr>
            </a:br>
            <a:r>
              <a:rPr lang="en-US" altLang="uk-UA" sz="2400">
                <a:sym typeface="+mn-ea"/>
              </a:rPr>
              <a:t>5)Use browser developer tools</a:t>
            </a:r>
            <a:br>
              <a:rPr lang="en-US" altLang="uk-UA" sz="2400"/>
            </a:br>
            <a:r>
              <a:rPr lang="en-US" altLang="uk-UA" sz="2400"/>
              <a:t>5)Validate(use W3C HTML Validator and CSS Validator)</a:t>
            </a:r>
            <a:br>
              <a:rPr lang="en-US" altLang="uk-UA" sz="2400"/>
            </a:br>
            <a:r>
              <a:rPr lang="en-US" altLang="uk-UA" sz="2400"/>
              <a:t>6)Don’t Skip Cross-Browser Testing (CrossBrowserTesting gives you access to do this in over 1,500 browsers, so you never have to wonder what users are seeing when they visit your page from a different machine.)</a:t>
            </a:r>
            <a:br>
              <a:rPr lang="en-US" altLang="uk-UA" sz="1600"/>
            </a:br>
            <a:endParaRPr lang="en-US" altLang="uk-UA" sz="1600"/>
          </a:p>
        </p:txBody>
      </p:sp>
      <p:sp>
        <p:nvSpPr>
          <p:cNvPr id="5" name="Text Box 4"/>
          <p:cNvSpPr txBox="1"/>
          <p:nvPr/>
        </p:nvSpPr>
        <p:spPr>
          <a:xfrm>
            <a:off x="441960" y="328930"/>
            <a:ext cx="7904480" cy="368300"/>
          </a:xfrm>
          <a:prstGeom prst="rect">
            <a:avLst/>
          </a:prstGeom>
          <a:noFill/>
        </p:spPr>
        <p:txBody>
          <a:bodyPr wrap="square" rtlCol="0">
            <a:spAutoFit/>
          </a:bodyPr>
          <a:p>
            <a:r>
              <a:rPr lang="en-US"/>
              <a:t>How to make a site with cross-browser implementation</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indent="0" algn="l">
              <a:lnSpc>
                <a:spcPct val="150000"/>
              </a:lnSpc>
              <a:buFont typeface="Arial" panose="020B0604020202020204" pitchFamily="34" charset="0"/>
            </a:pPr>
            <a:r>
              <a:rPr lang="en-US" altLang="uk-UA" sz="4400"/>
              <a:t>How to fix cross-browser problems?</a:t>
            </a:r>
            <a:br>
              <a:rPr lang="en-US" altLang="uk-UA" sz="4400"/>
            </a:br>
            <a:r>
              <a:rPr lang="en-US" altLang="uk-UA" sz="1600"/>
              <a:t>You can add fallback content in between the opening and closing tags, and non-supporting browsers will effectively ignore the outer element and run the nested content.</a:t>
            </a:r>
            <a:br>
              <a:rPr lang="en-US" altLang="uk-UA" sz="1600"/>
            </a:br>
            <a:r>
              <a:rPr lang="en-US" altLang="uk-UA" sz="900"/>
              <a:t>&lt;video id="video" controls preload="metadata" poster="img/poster.jpg"&gt;</a:t>
            </a:r>
            <a:br>
              <a:rPr lang="en-US" altLang="uk-UA" sz="900"/>
            </a:br>
            <a:r>
              <a:rPr lang="en-US" altLang="uk-UA" sz="900"/>
              <a:t>  &lt;source src="video/tears-of-steel-battle-clip-medium.mp4" type="video/mp4"&gt;</a:t>
            </a:r>
            <a:br>
              <a:rPr lang="en-US" altLang="uk-UA" sz="900"/>
            </a:br>
            <a:r>
              <a:rPr lang="en-US" altLang="uk-UA" sz="900"/>
              <a:t>  &lt;source src="video/tears-of-steel-battle-clip-medium.webm" type="video/webm"&gt;</a:t>
            </a:r>
            <a:br>
              <a:rPr lang="en-US" altLang="uk-UA" sz="900"/>
            </a:br>
            <a:r>
              <a:rPr lang="en-US" altLang="uk-UA" sz="900"/>
              <a:t>  &lt;source src="video/tears-of-steel-battle-clip-medium.ogg" type="video/ogg"&gt;</a:t>
            </a:r>
            <a:br>
              <a:rPr lang="en-US" altLang="uk-UA" sz="900"/>
            </a:br>
            <a:r>
              <a:rPr lang="en-US" altLang="uk-UA" sz="900"/>
              <a:t>  &lt;!-- Flash fallback --&gt;</a:t>
            </a:r>
            <a:br>
              <a:rPr lang="en-US" altLang="uk-UA" sz="900"/>
            </a:br>
            <a:r>
              <a:rPr lang="en-US" altLang="uk-UA" sz="900"/>
              <a:t>  &lt;object type="application/x-shockwave-flash" data="flash-player.swf?videoUrl=video/tears-of-steel-battle-clip-medium.mp4" width="1024" height="576"&gt;</a:t>
            </a:r>
            <a:br>
              <a:rPr lang="en-US" altLang="uk-UA" sz="900"/>
            </a:br>
            <a:r>
              <a:rPr lang="en-US" altLang="uk-UA" sz="900"/>
              <a:t>     &lt;param name="movie" value="flash-player.swf?videoUrl=video/tears-of-steel-battle-clip-medium.mp4" /&gt;</a:t>
            </a:r>
            <a:br>
              <a:rPr lang="en-US" altLang="uk-UA" sz="900"/>
            </a:br>
            <a:r>
              <a:rPr lang="en-US" altLang="uk-UA" sz="900"/>
              <a:t>     &lt;param name="allowfullscreen" value="true" /&gt;</a:t>
            </a:r>
            <a:br>
              <a:rPr lang="en-US" altLang="uk-UA" sz="900"/>
            </a:br>
            <a:r>
              <a:rPr lang="en-US" altLang="uk-UA" sz="900"/>
              <a:t>     &lt;param name="wmode" value="transparent" /&gt;</a:t>
            </a:r>
            <a:br>
              <a:rPr lang="en-US" altLang="uk-UA" sz="900"/>
            </a:br>
            <a:r>
              <a:rPr lang="en-US" altLang="uk-UA" sz="900"/>
              <a:t>     &lt;param name="flashvars" value="controlbar=over&amp;amp;image=img/poster.jpg&amp;amp;file=flash-player.swf?videoUrl=video/tears-of-steel-battle-clip-medium.mp4" /&gt;</a:t>
            </a:r>
            <a:br>
              <a:rPr lang="en-US" altLang="uk-UA" sz="900"/>
            </a:br>
            <a:r>
              <a:rPr lang="en-US" altLang="uk-UA" sz="900"/>
              <a:t>      &lt;img alt="Tears of Steel poster image" src="img/poster.jpg" width="1024" height="428" title="No video playback possible, please download the video from the link below" /&gt;</a:t>
            </a:r>
            <a:br>
              <a:rPr lang="en-US" altLang="uk-UA" sz="900"/>
            </a:br>
            <a:r>
              <a:rPr lang="en-US" altLang="uk-UA" sz="900"/>
              <a:t>  &lt;/object&gt;</a:t>
            </a:r>
            <a:br>
              <a:rPr lang="en-US" altLang="uk-UA" sz="900"/>
            </a:br>
            <a:r>
              <a:rPr lang="en-US" altLang="uk-UA" sz="900"/>
              <a:t>  &lt;!-- Offer download --&gt;</a:t>
            </a:r>
            <a:br>
              <a:rPr lang="en-US" altLang="uk-UA" sz="900"/>
            </a:br>
            <a:r>
              <a:rPr lang="en-US" altLang="uk-UA" sz="900"/>
              <a:t>  &lt;a href="video/tears-of-steel-battle-clip-medium.mp4"&gt;Download MP4&lt;/a&gt;</a:t>
            </a:r>
            <a:br>
              <a:rPr lang="en-US" altLang="uk-UA" sz="900"/>
            </a:br>
            <a:r>
              <a:rPr lang="en-US" altLang="uk-UA" sz="900"/>
              <a:t>&lt;/video&gt;</a:t>
            </a:r>
            <a:endParaRPr lang="en-US" altLang="uk-UA" sz="900"/>
          </a:p>
        </p:txBody>
      </p:sp>
      <p:sp>
        <p:nvSpPr>
          <p:cNvPr id="5" name="Text Placeholder 4"/>
          <p:cNvSpPr>
            <a:spLocks noGrp="1"/>
          </p:cNvSpPr>
          <p:nvPr>
            <p:ph type="body" sz="quarter" idx="10"/>
          </p:nvPr>
        </p:nvSpPr>
        <p:spPr>
          <a:xfrm>
            <a:off x="858520" y="6087110"/>
            <a:ext cx="2068830" cy="653415"/>
          </a:xfrm>
        </p:spPr>
        <p:txBody>
          <a:bodyPr/>
          <a:lstStyle/>
          <a:p>
            <a:r>
              <a:rPr lang="en-US" altLang="uk-UA"/>
              <a:t>Petrivska Marianna</a:t>
            </a:r>
            <a:endParaRPr lang="en-US" altLang="uk-UA"/>
          </a:p>
        </p:txBody>
      </p:sp>
      <p:pic>
        <p:nvPicPr>
          <p:cNvPr id="2" name="Picture Placeholder 1" descr="help"/>
          <p:cNvPicPr>
            <a:picLocks noChangeAspect="1"/>
          </p:cNvPicPr>
          <p:nvPr>
            <p:ph type="pic" sz="quarter" idx="11"/>
          </p:nvPr>
        </p:nvPicPr>
        <p:blipFill>
          <a:blip r:embed="rId1"/>
          <a:stretch>
            <a:fillRect/>
          </a:stretch>
        </p:blipFill>
        <p:spPr>
          <a:xfrm>
            <a:off x="6661785" y="3198495"/>
            <a:ext cx="4844415" cy="33407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1600"/>
              <a:t>1)Repeat commands just in case</a:t>
            </a:r>
            <a:br>
              <a:rPr lang="en-US" altLang="uk-UA" sz="1600"/>
            </a:br>
            <a:r>
              <a:rPr lang="en-US" altLang="uk-UA" sz="1600"/>
              <a:t>CSS is arguably better at fallbacks than HTML. </a:t>
            </a:r>
            <a:br>
              <a:rPr lang="en-US" altLang="uk-UA" sz="1600"/>
            </a:br>
            <a:r>
              <a:rPr lang="en-US" altLang="uk-UA" sz="1600"/>
              <a:t>Example:</a:t>
            </a:r>
            <a:br>
              <a:rPr lang="en-US" altLang="uk-UA" sz="1600"/>
            </a:br>
            <a:r>
              <a:rPr lang="en-US" altLang="uk-UA" sz="1600"/>
              <a:t>button {</a:t>
            </a:r>
            <a:br>
              <a:rPr lang="en-US" altLang="uk-UA" sz="1600"/>
            </a:br>
            <a:r>
              <a:rPr lang="en-US" altLang="uk-UA" sz="1600"/>
              <a:t>  background-color: #ff0000;</a:t>
            </a:r>
            <a:br>
              <a:rPr lang="en-US" altLang="uk-UA" sz="1600"/>
            </a:br>
            <a:r>
              <a:rPr lang="en-US" altLang="uk-UA" sz="1600"/>
              <a:t>  background-color: rgba(255,0,0,1);</a:t>
            </a:r>
            <a:br>
              <a:rPr lang="en-US" altLang="uk-UA" sz="1600"/>
            </a:br>
            <a:r>
              <a:rPr lang="en-US" altLang="uk-UA" sz="1600"/>
              <a:t>}</a:t>
            </a:r>
            <a:br>
              <a:rPr lang="en-US" altLang="uk-UA" sz="1600"/>
            </a:br>
            <a:r>
              <a:rPr lang="en-US" altLang="uk-UA" sz="1600"/>
              <a:t>2)Conditional comments</a:t>
            </a:r>
            <a:br>
              <a:rPr lang="en-US" altLang="uk-UA" sz="1600"/>
            </a:br>
            <a:r>
              <a:rPr lang="en-US" altLang="uk-UA" sz="1600"/>
              <a:t>&lt;!--[if lte IE 8]&gt;</a:t>
            </a:r>
            <a:br>
              <a:rPr lang="en-US" altLang="uk-UA" sz="1600"/>
            </a:br>
            <a:r>
              <a:rPr lang="en-US" altLang="uk-UA" sz="1600"/>
              <a:t>  &lt;script src="ie-fix.js"&gt;&lt;/script&gt;</a:t>
            </a:r>
            <a:br>
              <a:rPr lang="en-US" altLang="uk-UA" sz="1600"/>
            </a:br>
            <a:r>
              <a:rPr lang="en-US" altLang="uk-UA" sz="1600"/>
              <a:t>  &lt;link href="ie-fix.css" rel="stylesheet" type="text/css"&gt;</a:t>
            </a:r>
            <a:br>
              <a:rPr lang="en-US" altLang="uk-UA" sz="1600"/>
            </a:br>
            <a:r>
              <a:rPr lang="en-US" altLang="uk-UA" sz="1600"/>
              <a:t>&lt;![endif]--&gt;</a:t>
            </a:r>
            <a:br>
              <a:rPr lang="en-US" altLang="uk-UA" sz="1600"/>
            </a:br>
            <a:r>
              <a:rPr lang="en-US" altLang="uk-UA" sz="1600"/>
              <a:t>***lte means "less than or equal to", but you can also use lt, gt, gte, ! for NOT, and other logical syntax</a:t>
            </a:r>
            <a:br>
              <a:rPr lang="en-US" altLang="uk-UA" sz="1600"/>
            </a:br>
            <a:r>
              <a:rPr lang="en-US" altLang="uk-UA" sz="1600"/>
              <a:t>3)Check your selector using DOM inspector at dev tools</a:t>
            </a:r>
            <a:br>
              <a:rPr lang="en-US" altLang="uk-UA" sz="1600"/>
            </a:br>
            <a:br>
              <a:rPr lang="en-US" altLang="uk-UA" sz="1600"/>
            </a:br>
            <a:br>
              <a:rPr lang="en-US" altLang="uk-UA" sz="1600"/>
            </a:br>
            <a:br>
              <a:rPr lang="en-US" altLang="uk-UA" sz="1600"/>
            </a:br>
            <a:endParaRPr lang="en-US" altLang="uk-UA" sz="1600"/>
          </a:p>
        </p:txBody>
      </p:sp>
      <p:sp>
        <p:nvSpPr>
          <p:cNvPr id="5" name="Text Box 4"/>
          <p:cNvSpPr txBox="1"/>
          <p:nvPr/>
        </p:nvSpPr>
        <p:spPr>
          <a:xfrm>
            <a:off x="277495" y="256540"/>
            <a:ext cx="7904480" cy="368300"/>
          </a:xfrm>
          <a:prstGeom prst="rect">
            <a:avLst/>
          </a:prstGeom>
          <a:noFill/>
        </p:spPr>
        <p:txBody>
          <a:bodyPr wrap="square" rtlCol="0">
            <a:spAutoFit/>
          </a:bodyPr>
          <a:p>
            <a:r>
              <a:rPr lang="en-US"/>
              <a:t>How to fix cross-browser problems?</a:t>
            </a:r>
            <a:endParaRPr lang="uk-UA" altLang="en-US"/>
          </a:p>
        </p:txBody>
      </p:sp>
      <p:pic>
        <p:nvPicPr>
          <p:cNvPr id="2" name="Chart Placeholder 1" descr="but1"/>
          <p:cNvPicPr>
            <a:picLocks noChangeAspect="1"/>
          </p:cNvPicPr>
          <p:nvPr>
            <p:ph type="chart" sz="quarter" idx="11"/>
          </p:nvPr>
        </p:nvPicPr>
        <p:blipFill>
          <a:blip r:embed="rId1"/>
          <a:stretch>
            <a:fillRect/>
          </a:stretch>
        </p:blipFill>
        <p:spPr>
          <a:xfrm>
            <a:off x="6296025" y="1491615"/>
            <a:ext cx="2955925" cy="847090"/>
          </a:xfrm>
          <a:prstGeom prst="rect">
            <a:avLst/>
          </a:prstGeom>
        </p:spPr>
      </p:pic>
      <p:pic>
        <p:nvPicPr>
          <p:cNvPr id="3" name="Picture 2" descr="but2"/>
          <p:cNvPicPr>
            <a:picLocks noChangeAspect="1"/>
          </p:cNvPicPr>
          <p:nvPr/>
        </p:nvPicPr>
        <p:blipFill>
          <a:blip r:embed="rId2"/>
          <a:stretch>
            <a:fillRect/>
          </a:stretch>
        </p:blipFill>
        <p:spPr>
          <a:xfrm>
            <a:off x="6296025" y="2616835"/>
            <a:ext cx="2955925" cy="955675"/>
          </a:xfrm>
          <a:prstGeom prst="rect">
            <a:avLst/>
          </a:prstGeom>
        </p:spPr>
      </p:pic>
      <p:pic>
        <p:nvPicPr>
          <p:cNvPr id="6" name="Picture 5" descr="dom"/>
          <p:cNvPicPr>
            <a:picLocks noChangeAspect="1"/>
          </p:cNvPicPr>
          <p:nvPr/>
        </p:nvPicPr>
        <p:blipFill>
          <a:blip r:embed="rId3"/>
          <a:stretch>
            <a:fillRect/>
          </a:stretch>
        </p:blipFill>
        <p:spPr>
          <a:xfrm>
            <a:off x="534035" y="6021070"/>
            <a:ext cx="6661150" cy="3568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1381" y="458469"/>
            <a:ext cx="10820400" cy="4800601"/>
          </a:xfrm>
        </p:spPr>
        <p:txBody>
          <a:bodyPr/>
          <a:lstStyle/>
          <a:p>
            <a:pPr marL="0" indent="0" algn="l">
              <a:lnSpc>
                <a:spcPct val="150000"/>
              </a:lnSpc>
              <a:buFont typeface="Arial" panose="020B0604020202020204" pitchFamily="34" charset="0"/>
            </a:pPr>
            <a:r>
              <a:rPr lang="en-US" sz="4000">
                <a:sym typeface="+mn-ea"/>
              </a:rPr>
              <a:t>Handling CSS prefixes</a:t>
            </a:r>
            <a:br>
              <a:rPr lang="en-US" sz="4000">
                <a:sym typeface="+mn-ea"/>
              </a:rPr>
            </a:br>
            <a:r>
              <a:rPr lang="en-US" sz="1600">
                <a:sym typeface="+mn-ea"/>
              </a:rPr>
              <a:t>Mozilla uses -moz-</a:t>
            </a:r>
            <a:br>
              <a:rPr lang="en-US" sz="1600">
                <a:sym typeface="+mn-ea"/>
              </a:rPr>
            </a:br>
            <a:r>
              <a:rPr lang="en-US" sz="1600">
                <a:sym typeface="+mn-ea"/>
              </a:rPr>
              <a:t>Chrome/Opera/Safari use -webkit-</a:t>
            </a:r>
            <a:br>
              <a:rPr lang="en-US" sz="1600">
                <a:sym typeface="+mn-ea"/>
              </a:rPr>
            </a:br>
            <a:r>
              <a:rPr lang="en-US" sz="1600">
                <a:sym typeface="+mn-ea"/>
              </a:rPr>
              <a:t>Microsoft uses -ms-</a:t>
            </a:r>
            <a:br>
              <a:rPr lang="en-US" sz="1600">
                <a:sym typeface="+mn-ea"/>
              </a:rPr>
            </a:br>
            <a:r>
              <a:rPr lang="en-US" sz="1600">
                <a:sym typeface="+mn-ea"/>
              </a:rPr>
              <a:t> It is worth putting the non-prefixed version last, because that will be the most up-to-date version, which you'll want browsers to use if possible.</a:t>
            </a:r>
            <a:br>
              <a:rPr lang="en-US" sz="1600">
                <a:sym typeface="+mn-ea"/>
              </a:rPr>
            </a:br>
            <a:r>
              <a:rPr lang="en-US" sz="1600">
                <a:sym typeface="+mn-ea"/>
              </a:rPr>
              <a:t>Get free of CSS prefix with the site </a:t>
            </a:r>
            <a:r>
              <a:rPr lang="en-US" sz="1600">
                <a:sym typeface="+mn-ea"/>
                <a:hlinkClick r:id="rId1" tooltip=""/>
              </a:rPr>
              <a:t>http://leaverou.github.io/prefixfree/</a:t>
            </a:r>
            <a:r>
              <a:rPr lang="en-US" sz="1600">
                <a:sym typeface="+mn-ea"/>
              </a:rPr>
              <a:t> and </a:t>
            </a:r>
            <a:r>
              <a:rPr lang="en-US" sz="1600">
                <a:sym typeface="+mn-ea"/>
                <a:hlinkClick r:id="rId2" tooltip="" action="ppaction://hlinkfile"/>
              </a:rPr>
              <a:t>https://postcss.org/</a:t>
            </a:r>
            <a:r>
              <a:rPr lang="en-US" sz="1600">
                <a:sym typeface="+mn-ea"/>
              </a:rPr>
              <a:t> which will automatically detect what capabilities are possessed by browsers viewing the page and add prefixes as appropriate</a:t>
            </a:r>
            <a:br>
              <a:rPr lang="en-US" sz="1600">
                <a:sym typeface="+mn-ea"/>
              </a:rPr>
            </a:br>
            <a:br>
              <a:rPr lang="en-US" sz="4000"/>
            </a:br>
            <a:r>
              <a:rPr lang="en-US" altLang="uk-UA" sz="4000"/>
              <a:t> </a:t>
            </a:r>
            <a:endParaRPr lang="en-US" altLang="uk-UA" sz="4000"/>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1600"/>
              <a:t>1)Much of the layout work on the web is done using floats — this is because floats are well-supported (way back to IE4, albeit with a number of bugs that would also need to be investigated if you were to try to support IE that far back).</a:t>
            </a:r>
            <a:br>
              <a:rPr lang="en-US" altLang="uk-UA" sz="1600"/>
            </a:br>
            <a:r>
              <a:rPr lang="en-US" altLang="uk-UA" sz="1600"/>
              <a:t>2)CSS grids and flexbox are well-supported in modern browsers, but provide problems in older browsers. </a:t>
            </a:r>
            <a:br>
              <a:rPr lang="en-US" altLang="uk-UA" sz="1600"/>
            </a:br>
            <a:r>
              <a:rPr lang="en-US" altLang="uk-UA" sz="1600"/>
              <a:t>Conclusion:</a:t>
            </a:r>
            <a:br>
              <a:rPr lang="en-US" altLang="uk-UA" sz="1600"/>
            </a:br>
            <a:r>
              <a:rPr lang="en-US" altLang="uk-UA" sz="1600"/>
              <a:t>You could apply a flexbox layout to modern browsers, then instead apply a floated layout to older browsers that don't support flexbox.</a:t>
            </a:r>
            <a:br>
              <a:rPr lang="en-US" altLang="uk-UA" sz="1600"/>
            </a:br>
            <a:br>
              <a:rPr lang="en-US" altLang="uk-UA" sz="1600"/>
            </a:br>
            <a:br>
              <a:rPr lang="en-US" altLang="uk-UA" sz="1600"/>
            </a:br>
            <a:r>
              <a:rPr lang="en-US" altLang="uk-UA" sz="1600"/>
              <a:t>Media queries are not supported in IE 8 or less, so if you want to use a mobile first layout and have the desktop layout then apply to old IE versions, you'll have to apply a media query polyfill to your page, like css3-mediaqueries-js, or Respond.js.</a:t>
            </a:r>
            <a:br>
              <a:rPr lang="en-US" altLang="uk-UA" sz="1600"/>
            </a:br>
            <a:br>
              <a:rPr lang="en-US" altLang="uk-UA" sz="1600"/>
            </a:br>
            <a:br>
              <a:rPr lang="en-US" altLang="uk-UA" sz="1600"/>
            </a:br>
            <a:endParaRPr lang="en-US" altLang="uk-UA" sz="1600"/>
          </a:p>
        </p:txBody>
      </p:sp>
      <p:sp>
        <p:nvSpPr>
          <p:cNvPr id="5" name="Text Box 4"/>
          <p:cNvSpPr txBox="1"/>
          <p:nvPr/>
        </p:nvSpPr>
        <p:spPr>
          <a:xfrm>
            <a:off x="133985" y="317500"/>
            <a:ext cx="7904480" cy="368300"/>
          </a:xfrm>
          <a:prstGeom prst="rect">
            <a:avLst/>
          </a:prstGeom>
          <a:noFill/>
        </p:spPr>
        <p:txBody>
          <a:bodyPr wrap="square" rtlCol="0">
            <a:spAutoFit/>
          </a:bodyPr>
          <a:p>
            <a:r>
              <a:rPr lang="uk-UA" altLang="en-US"/>
              <a:t>Support for new layout features </a:t>
            </a:r>
            <a:endParaRPr lang="en-US" altLang="uk-UA"/>
          </a:p>
        </p:txBody>
      </p:sp>
      <p:sp>
        <p:nvSpPr>
          <p:cNvPr id="8" name="Text Box 7"/>
          <p:cNvSpPr txBox="1"/>
          <p:nvPr/>
        </p:nvSpPr>
        <p:spPr>
          <a:xfrm>
            <a:off x="318135" y="3351530"/>
            <a:ext cx="2744470" cy="645160"/>
          </a:xfrm>
          <a:prstGeom prst="rect">
            <a:avLst/>
          </a:prstGeom>
          <a:noFill/>
        </p:spPr>
        <p:txBody>
          <a:bodyPr wrap="square" rtlCol="0">
            <a:spAutoFit/>
          </a:bodyPr>
          <a:p>
            <a:endParaRPr lang="en-US"/>
          </a:p>
          <a:p>
            <a:r>
              <a:rPr lang="en-US"/>
              <a:t>Responsive design</a:t>
            </a: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1381" y="458469"/>
            <a:ext cx="10820400" cy="4800601"/>
          </a:xfrm>
        </p:spPr>
        <p:txBody>
          <a:bodyPr/>
          <a:lstStyle/>
          <a:p>
            <a:pPr marL="0" indent="0" algn="l">
              <a:lnSpc>
                <a:spcPct val="150000"/>
              </a:lnSpc>
              <a:buFont typeface="Arial" panose="020B0604020202020204" pitchFamily="34" charset="0"/>
            </a:pPr>
            <a:r>
              <a:rPr lang="en-US" altLang="uk-UA" sz="8000"/>
              <a:t>What is a layout?</a:t>
            </a:r>
            <a:br>
              <a:rPr lang="en-US" altLang="uk-UA" sz="2000"/>
            </a:br>
            <a:r>
              <a:rPr lang="en-US" altLang="uk-UA" sz="1600"/>
              <a:t>A website layout is a pattern (or framework) that defines a website’s structure. </a:t>
            </a:r>
            <a:br>
              <a:rPr lang="en-US" altLang="uk-UA" sz="1600"/>
            </a:br>
            <a:br>
              <a:rPr lang="en-US" altLang="uk-UA" sz="1600"/>
            </a:br>
            <a:r>
              <a:rPr lang="en-US" altLang="uk-UA" sz="1600"/>
              <a:t>It has the role of structuring the information present on a site both for the website’s owner and for users.</a:t>
            </a:r>
            <a:br>
              <a:rPr lang="en-US" altLang="uk-UA" sz="1600"/>
            </a:br>
            <a:br>
              <a:rPr lang="en-US" altLang="uk-UA" sz="1600"/>
            </a:br>
            <a:r>
              <a:rPr lang="en-US" altLang="uk-UA" sz="1600"/>
              <a:t>It provides clear paths for navigation within webpages.</a:t>
            </a:r>
            <a:br>
              <a:rPr lang="en-US" altLang="uk-UA" sz="1600"/>
            </a:br>
            <a:r>
              <a:rPr lang="en-US" altLang="uk-UA" sz="1600"/>
              <a:t>	</a:t>
            </a:r>
            <a:br>
              <a:rPr lang="en-US" altLang="uk-UA" sz="1600"/>
            </a:br>
            <a:r>
              <a:rPr lang="en-US" altLang="uk-UA" sz="1600"/>
              <a:t>There’s a strong relationship between the layout and the engagement of users with the website. It determines how long they dwell on the website pages, how many pages they browse and how often they come back to the website.</a:t>
            </a:r>
            <a:endParaRPr lang="en-US" altLang="uk-UA" sz="1600"/>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1381" y="458469"/>
            <a:ext cx="10820400" cy="4800601"/>
          </a:xfrm>
        </p:spPr>
        <p:txBody>
          <a:bodyPr/>
          <a:lstStyle/>
          <a:p>
            <a:pPr marL="0" indent="0" algn="l">
              <a:lnSpc>
                <a:spcPct val="150000"/>
              </a:lnSpc>
              <a:buFont typeface="Arial" panose="020B0604020202020204" pitchFamily="34" charset="0"/>
            </a:pPr>
            <a:r>
              <a:rPr lang="en-US" altLang="uk-UA" sz="4400"/>
              <a:t>38% of users will stop engaging with a website that has an unattractive layout. After a bad experience, 88% of consumers are unlikely to return to a website!!! </a:t>
            </a:r>
            <a:endParaRPr lang="en-US" altLang="uk-UA" sz="4400"/>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8000"/>
              <a:t>Sources</a:t>
            </a:r>
            <a:br>
              <a:rPr lang="en-US" altLang="uk-UA" sz="8000"/>
            </a:br>
            <a:r>
              <a:rPr lang="en-US" altLang="uk-UA" sz="1600">
                <a:hlinkClick r:id="rId1" tooltip="" action="ppaction://hlinkfile"/>
              </a:rPr>
              <a:t>https://colibriwp.com/blog/website-layout-design-ideas/</a:t>
            </a:r>
            <a:br>
              <a:rPr lang="en-US" altLang="uk-UA" sz="1600"/>
            </a:br>
            <a:r>
              <a:rPr lang="en-US" altLang="uk-UA" sz="1600">
                <a:hlinkClick r:id="rId2" tooltip="" action="ppaction://hlinkfile"/>
              </a:rPr>
              <a:t>https://drudesk.com/blog/types-of-site-layout</a:t>
            </a:r>
            <a:br>
              <a:rPr lang="en-US" altLang="uk-UA" sz="1600"/>
            </a:br>
            <a:r>
              <a:rPr lang="en-US" altLang="uk-UA" sz="1600">
                <a:hlinkClick r:id="rId3" tooltip="" action="ppaction://hlinkfile"/>
              </a:rPr>
              <a:t>https://www.crazyegg.com/blog/best-website-layouts/</a:t>
            </a:r>
            <a:br>
              <a:rPr lang="en-US" altLang="uk-UA" sz="1600"/>
            </a:br>
            <a:r>
              <a:rPr lang="en-US" altLang="uk-UA" sz="1600">
                <a:sym typeface="+mn-ea"/>
                <a:hlinkClick r:id="rId4" tooltip="" action="ppaction://hlinkfile"/>
              </a:rPr>
              <a:t>https://www.quicksprout.com/website-design-best-practices/</a:t>
            </a:r>
            <a:br>
              <a:rPr lang="en-US" altLang="uk-UA" sz="1600"/>
            </a:br>
            <a:r>
              <a:rPr lang="en-US" altLang="uk-UA" sz="1600">
                <a:hlinkClick r:id="rId5" tooltip="" action="ppaction://hlinkfile"/>
              </a:rPr>
              <a:t>https://www.crazyegg.com/blog/website-design-best-practices/</a:t>
            </a:r>
            <a:br>
              <a:rPr lang="en-US" altLang="uk-UA" sz="1600"/>
            </a:br>
            <a:r>
              <a:rPr lang="en-US" altLang="uk-UA" sz="1600">
                <a:hlinkClick r:id="rId6" tooltip="" action="ppaction://hlinkfile"/>
              </a:rPr>
              <a:t>https://www.webfx.com/blog/web-design/a-guide-on-layout-types-in-web-design/</a:t>
            </a:r>
            <a:br>
              <a:rPr lang="en-US" altLang="uk-UA" sz="1600"/>
            </a:br>
            <a:r>
              <a:rPr lang="en-US" altLang="uk-UA" sz="1600">
                <a:hlinkClick r:id="rId7" tooltip="" action="ppaction://hlinkfile"/>
              </a:rPr>
              <a:t>https://developer.mozilla.org/en-US/docs/Learn/Tools_and_testing/Cross_browser_testing/HTML_and_CSS</a:t>
            </a:r>
            <a:br>
              <a:rPr lang="en-US" altLang="uk-UA" sz="1600"/>
            </a:br>
            <a:endParaRPr lang="en-US" altLang="uk-UA" sz="1600"/>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indent="0" algn="l">
              <a:lnSpc>
                <a:spcPct val="150000"/>
              </a:lnSpc>
              <a:buFont typeface="Arial" panose="020B0604020202020204" pitchFamily="34" charset="0"/>
            </a:pPr>
            <a:br>
              <a:rPr lang="en-US" altLang="uk-UA" sz="1600">
                <a:solidFill>
                  <a:schemeClr val="tx1"/>
                </a:solidFill>
                <a:effectLst>
                  <a:outerShdw blurRad="38100" dist="19050" dir="2700000" algn="tl" rotWithShape="0">
                    <a:schemeClr val="dk1">
                      <a:alpha val="40000"/>
                    </a:schemeClr>
                  </a:outerShdw>
                </a:effectLst>
              </a:rPr>
            </a:br>
            <a:endParaRPr lang="en-US" altLang="uk-UA" sz="1600">
              <a:solidFill>
                <a:schemeClr val="tx1"/>
              </a:solidFill>
              <a:effectLst>
                <a:outerShdw blurRad="38100" dist="19050" dir="2700000" algn="tl" rotWithShape="0">
                  <a:schemeClr val="dk1">
                    <a:alpha val="40000"/>
                  </a:schemeClr>
                </a:outerShdw>
              </a:effectLst>
            </a:endParaRPr>
          </a:p>
        </p:txBody>
      </p:sp>
      <p:sp>
        <p:nvSpPr>
          <p:cNvPr id="7" name="Text Box 6"/>
          <p:cNvSpPr txBox="1"/>
          <p:nvPr/>
        </p:nvSpPr>
        <p:spPr>
          <a:xfrm>
            <a:off x="996315" y="627380"/>
            <a:ext cx="9364980" cy="1753235"/>
          </a:xfrm>
          <a:prstGeom prst="rect">
            <a:avLst/>
          </a:prstGeom>
          <a:noFill/>
        </p:spPr>
        <p:txBody>
          <a:bodyPr wrap="square" rtlCol="0">
            <a:spAutoFit/>
            <a:scene3d>
              <a:camera prst="orthographicFront"/>
              <a:lightRig rig="threePt" dir="t"/>
            </a:scene3d>
          </a:bodyPr>
          <a:p>
            <a:r>
              <a:rPr lang="en-US" altLang="en-US" sz="5400">
                <a:ln/>
                <a:solidFill>
                  <a:schemeClr val="tx1"/>
                </a:solidFill>
                <a:effectLst>
                  <a:outerShdw blurRad="38100" dist="19050" dir="2700000" algn="tl" rotWithShape="0">
                    <a:schemeClr val="dk1">
                      <a:alpha val="40000"/>
                    </a:schemeClr>
                  </a:outerShdw>
                </a:effectLst>
              </a:rPr>
              <a:t>Thank you and time for summary</a:t>
            </a:r>
            <a:endParaRPr lang="en-US" altLang="en-US" sz="5400">
              <a:ln/>
              <a:solidFill>
                <a:schemeClr val="tx1"/>
              </a:solidFill>
              <a:effectLst>
                <a:outerShdw blurRad="38100" dist="19050" dir="2700000" algn="tl" rotWithShape="0">
                  <a:schemeClr val="dk1">
                    <a:alpha val="40000"/>
                  </a:schemeClr>
                </a:outerShdw>
              </a:effectLst>
            </a:endParaRPr>
          </a:p>
        </p:txBody>
      </p:sp>
      <p:sp>
        <p:nvSpPr>
          <p:cNvPr id="9" name="Text Box 8"/>
          <p:cNvSpPr txBox="1"/>
          <p:nvPr/>
        </p:nvSpPr>
        <p:spPr>
          <a:xfrm>
            <a:off x="1242695" y="2498090"/>
            <a:ext cx="10434320" cy="4523105"/>
          </a:xfrm>
          <a:prstGeom prst="rect">
            <a:avLst/>
          </a:prstGeom>
          <a:noFill/>
        </p:spPr>
        <p:txBody>
          <a:bodyPr wrap="square" rtlCol="0">
            <a:spAutoFit/>
          </a:bodyPr>
          <a:p>
            <a:r>
              <a:rPr lang="en-US"/>
              <a:t>Layout is one of the most important things to consider before making a site.</a:t>
            </a:r>
            <a:endParaRPr lang="en-US"/>
          </a:p>
          <a:p>
            <a:r>
              <a:rPr lang="en-US"/>
              <a:t>The more minimalistic, the more convenient for users.</a:t>
            </a:r>
            <a:endParaRPr lang="en-US"/>
          </a:p>
          <a:p>
            <a:r>
              <a:rPr lang="en-US"/>
              <a:t>Use colors and contrasts to emphasize on the CTA as well as breadcrumbs and bullets.</a:t>
            </a:r>
            <a:endParaRPr lang="en-US"/>
          </a:p>
          <a:p>
            <a:r>
              <a:rPr lang="en-US"/>
              <a:t>Think of improving SEO rankings.</a:t>
            </a:r>
            <a:endParaRPr lang="en-US"/>
          </a:p>
          <a:p>
            <a:r>
              <a:rPr lang="en-US"/>
              <a:t>Conditional comments and polyfill will help to avoid cross</a:t>
            </a:r>
            <a:r>
              <a:rPr lang="uk-UA" altLang="en-US"/>
              <a:t>-</a:t>
            </a:r>
            <a:r>
              <a:rPr lang="en-US" altLang="uk-UA"/>
              <a:t>browser problems.</a:t>
            </a:r>
            <a:endParaRPr lang="en-US" altLang="uk-UA"/>
          </a:p>
          <a:p>
            <a:r>
              <a:rPr lang="en-US"/>
              <a:t>Automatically or manually you still should add prefixes in CSS. </a:t>
            </a:r>
            <a:endParaRPr lang="en-US"/>
          </a:p>
          <a:p>
            <a:pPr algn="just"/>
            <a:r>
              <a:rPr lang="en-US"/>
              <a:t>Differentiate floats from flexboxes and CSS grids to avoid errors in older versions of browsers</a:t>
            </a:r>
            <a:endParaRPr lang="en-US"/>
          </a:p>
          <a:p>
            <a:r>
              <a:rPr lang="en-US"/>
              <a:t>Do not forget about scrolling and heat maps, A/B and cross-browser test.</a:t>
            </a:r>
            <a:endParaRPr lang="en-US"/>
          </a:p>
          <a:p>
            <a:endParaRPr lang="en-US"/>
          </a:p>
          <a:p>
            <a:endParaRPr lang="en-US"/>
          </a:p>
          <a:p>
            <a:endParaRPr lang="en-US"/>
          </a:p>
          <a:p>
            <a:r>
              <a:rPr lang="en-US"/>
              <a:t>P.S.</a:t>
            </a:r>
            <a:r>
              <a:rPr lang="en-US">
                <a:hlinkClick r:id="rId1" tooltip="" action="ppaction://hlinkfile"/>
              </a:rPr>
              <a:t>https://caniuse.com/</a:t>
            </a:r>
            <a:r>
              <a:rPr lang="en-US"/>
              <a:t> is always there to help you)</a:t>
            </a:r>
            <a:endParaRPr lang="en-US"/>
          </a:p>
          <a:p>
            <a:endParaRPr lang="en-US"/>
          </a:p>
          <a:p>
            <a:endParaRPr lang="en-US"/>
          </a:p>
          <a:p>
            <a:endParaRPr lang="en-US"/>
          </a:p>
          <a:p>
            <a:r>
              <a:rPr lang="en-US"/>
              <a:t> </a:t>
            </a:r>
            <a:endParaRPr lang="en-US"/>
          </a:p>
        </p:txBody>
      </p:sp>
      <p:pic>
        <p:nvPicPr>
          <p:cNvPr id="10" name="Picture Placeholder 9" descr="ab testing"/>
          <p:cNvPicPr>
            <a:picLocks noChangeAspect="1"/>
          </p:cNvPicPr>
          <p:nvPr>
            <p:ph type="pic" sz="quarter" idx="10"/>
          </p:nvPr>
        </p:nvPicPr>
        <p:blipFill>
          <a:blip r:embed="rId2"/>
          <a:stretch>
            <a:fillRect/>
          </a:stretch>
        </p:blipFill>
        <p:spPr>
          <a:xfrm>
            <a:off x="8747760" y="4431030"/>
            <a:ext cx="3048000" cy="23031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43814"/>
            <a:ext cx="10820400" cy="685800"/>
          </a:xfrm>
        </p:spPr>
        <p:txBody>
          <a:bodyPr/>
          <a:lstStyle/>
          <a:p>
            <a:pPr lvl="0">
              <a:lnSpc>
                <a:spcPct val="150000"/>
              </a:lnSpc>
            </a:pPr>
            <a:r>
              <a:rPr lang="en-US" altLang="uk-UA" sz="8000"/>
              <a:t>Gestalt law of closure</a:t>
            </a:r>
            <a:br>
              <a:rPr lang="en-US" altLang="uk-UA" sz="8000"/>
            </a:br>
            <a:r>
              <a:rPr lang="en-US" altLang="uk-UA" sz="1600"/>
              <a:t>If an image shape is not complete, the human eye tends to fill in the visual gaps and recognize the image as a whole.</a:t>
            </a:r>
            <a:br>
              <a:rPr lang="en-US" altLang="uk-UA" sz="1600"/>
            </a:br>
            <a:r>
              <a:rPr lang="en-US" altLang="uk-UA" sz="1600"/>
              <a:t>You won’t pay attention to details, rather focusing on the global view of the pages forming the website; users will find themselves the meaning path</a:t>
            </a:r>
            <a:br>
              <a:rPr lang="en-US" altLang="uk-UA" sz="1600"/>
            </a:br>
            <a:br>
              <a:rPr lang="en-US" altLang="uk-UA" sz="1600"/>
            </a:br>
            <a:endParaRPr lang="en-US" altLang="uk-UA" sz="1600"/>
          </a:p>
        </p:txBody>
      </p:sp>
      <p:pic>
        <p:nvPicPr>
          <p:cNvPr id="2" name="Chart Placeholder 1" descr="gestalt"/>
          <p:cNvPicPr>
            <a:picLocks noChangeAspect="1"/>
          </p:cNvPicPr>
          <p:nvPr>
            <p:ph type="chart" sz="quarter" idx="11"/>
          </p:nvPr>
        </p:nvPicPr>
        <p:blipFill>
          <a:blip r:embed="rId1"/>
          <a:stretch>
            <a:fillRect/>
          </a:stretch>
        </p:blipFill>
        <p:spPr>
          <a:xfrm>
            <a:off x="685800" y="3319780"/>
            <a:ext cx="3714115" cy="3500120"/>
          </a:xfrm>
          <a:prstGeom prst="rect">
            <a:avLst/>
          </a:prstGeom>
        </p:spPr>
      </p:pic>
      <p:pic>
        <p:nvPicPr>
          <p:cNvPr id="3" name="Picture 2" descr="ss"/>
          <p:cNvPicPr>
            <a:picLocks noChangeAspect="1"/>
          </p:cNvPicPr>
          <p:nvPr/>
        </p:nvPicPr>
        <p:blipFill>
          <a:blip r:embed="rId2"/>
          <a:stretch>
            <a:fillRect/>
          </a:stretch>
        </p:blipFill>
        <p:spPr>
          <a:xfrm>
            <a:off x="4625340" y="3319780"/>
            <a:ext cx="5276215" cy="349948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81381" y="458469"/>
            <a:ext cx="10820400" cy="4800601"/>
          </a:xfrm>
        </p:spPr>
        <p:txBody>
          <a:bodyPr/>
          <a:lstStyle/>
          <a:p>
            <a:pPr marL="0" indent="0" algn="l">
              <a:lnSpc>
                <a:spcPct val="150000"/>
              </a:lnSpc>
              <a:buFont typeface="Arial" panose="020B0604020202020204" pitchFamily="34" charset="0"/>
            </a:pPr>
            <a:r>
              <a:rPr lang="en-US" altLang="uk-UA" sz="2000">
                <a:ln/>
                <a:gradFill>
                  <a:gsLst>
                    <a:gs pos="21000">
                      <a:srgbClr val="53575C"/>
                    </a:gs>
                    <a:gs pos="88000">
                      <a:srgbClr val="C5C7CA"/>
                    </a:gs>
                  </a:gsLst>
                  <a:lin ang="5400000"/>
                </a:gradFill>
                <a:effectLst/>
              </a:rPr>
              <a:t>Table layout(based on the HTML tables creation)</a:t>
            </a:r>
            <a:br>
              <a:rPr lang="en-US" altLang="uk-UA" sz="1600"/>
            </a:br>
            <a:r>
              <a:rPr lang="en-US" altLang="uk-UA" sz="1600"/>
              <a:t>Table layout has a lot of advantages: it is simple, convenient for adaptation to different browsers, and easily transformed to "rubber" meaning it adapts to different screen widths thanks to the tables auto formatting.</a:t>
            </a:r>
            <a:br>
              <a:rPr lang="en-US" altLang="uk-UA" sz="1600"/>
            </a:br>
            <a:r>
              <a:rPr lang="en-US" altLang="uk-UA" sz="1600"/>
              <a:t>But there are also shortcomings: it has a rather large code, which makes each page and site heavier, some design options are complex to implement, and pages load slowly.</a:t>
            </a:r>
            <a:br>
              <a:rPr lang="en-US" altLang="uk-UA" sz="1600"/>
            </a:br>
            <a:r>
              <a:rPr lang="en-US" altLang="uk-UA" sz="1600">
                <a:ln/>
                <a:gradFill>
                  <a:gsLst>
                    <a:gs pos="21000">
                      <a:srgbClr val="53575C"/>
                    </a:gs>
                    <a:gs pos="88000">
                      <a:srgbClr val="C5C7CA"/>
                    </a:gs>
                  </a:gsLst>
                  <a:lin ang="5400000"/>
                </a:gradFill>
                <a:effectLst/>
              </a:rPr>
              <a:t>Block layout(layer layout based on CSS)</a:t>
            </a:r>
            <a:br>
              <a:rPr lang="en-US" altLang="uk-UA" sz="1600">
                <a:ln/>
                <a:gradFill>
                  <a:gsLst>
                    <a:gs pos="21000">
                      <a:srgbClr val="53575C"/>
                    </a:gs>
                    <a:gs pos="88000">
                      <a:srgbClr val="C5C7CA"/>
                    </a:gs>
                  </a:gsLst>
                  <a:lin ang="5400000"/>
                </a:gradFill>
                <a:effectLst/>
              </a:rPr>
            </a:br>
            <a:r>
              <a:rPr lang="en-US" altLang="uk-UA" sz="1600">
                <a:ln/>
                <a:solidFill>
                  <a:schemeClr val="tx1"/>
                </a:solidFill>
                <a:effectLst>
                  <a:outerShdw blurRad="38100" dist="19050" dir="2700000" algn="tl" rotWithShape="0">
                    <a:schemeClr val="dk1">
                      <a:alpha val="40000"/>
                    </a:schemeClr>
                  </a:outerShdw>
                </a:effectLst>
              </a:rPr>
              <a:t>Such web sites are convenient for search engines indexing, and they always load pages quickly, having a compact code.</a:t>
            </a:r>
            <a:br>
              <a:rPr lang="en-US" altLang="uk-UA" sz="1600">
                <a:ln/>
                <a:solidFill>
                  <a:schemeClr val="tx1"/>
                </a:solidFill>
                <a:effectLst>
                  <a:outerShdw blurRad="38100" dist="19050" dir="2700000" algn="tl" rotWithShape="0">
                    <a:schemeClr val="dk1">
                      <a:alpha val="40000"/>
                    </a:schemeClr>
                  </a:outerShdw>
                </a:effectLst>
              </a:rPr>
            </a:br>
            <a:r>
              <a:rPr lang="en-US" altLang="uk-UA" sz="1600">
                <a:ln/>
                <a:solidFill>
                  <a:schemeClr val="tx1"/>
                </a:solidFill>
                <a:effectLst>
                  <a:outerShdw blurRad="38100" dist="19050" dir="2700000" algn="tl" rotWithShape="0">
                    <a:schemeClr val="dk1">
                      <a:alpha val="40000"/>
                    </a:schemeClr>
                  </a:outerShdw>
                </a:effectLst>
              </a:rPr>
              <a:t>There are also problems with adapting block layout to different browsers, and for the site to display on screens with different resolutions you need to make separate configurations in css.</a:t>
            </a:r>
            <a:br>
              <a:rPr lang="en-US" altLang="uk-UA" sz="1600">
                <a:ln/>
                <a:solidFill>
                  <a:schemeClr val="tx1"/>
                </a:solidFill>
                <a:effectLst>
                  <a:outerShdw blurRad="38100" dist="19050" dir="2700000" algn="tl" rotWithShape="0">
                    <a:schemeClr val="dk1">
                      <a:alpha val="40000"/>
                    </a:schemeClr>
                  </a:outerShdw>
                </a:effectLst>
              </a:rPr>
            </a:br>
            <a:r>
              <a:rPr lang="en-US" altLang="uk-UA" sz="1600">
                <a:ln/>
                <a:gradFill>
                  <a:gsLst>
                    <a:gs pos="21000">
                      <a:srgbClr val="53575C"/>
                    </a:gs>
                    <a:gs pos="88000">
                      <a:srgbClr val="C5C7CA"/>
                    </a:gs>
                  </a:gsLst>
                  <a:lin ang="5400000"/>
                </a:gradFill>
                <a:effectLst/>
              </a:rPr>
              <a:t>Fixed layout(static)</a:t>
            </a:r>
            <a:br>
              <a:rPr lang="en-US" altLang="uk-UA" sz="1600">
                <a:ln/>
                <a:solidFill>
                  <a:schemeClr val="tx1"/>
                </a:solidFill>
                <a:effectLst>
                  <a:outerShdw blurRad="38100" dist="19050" dir="2700000" algn="tl" rotWithShape="0">
                    <a:schemeClr val="dk1">
                      <a:alpha val="40000"/>
                    </a:schemeClr>
                  </a:outerShdw>
                </a:effectLst>
              </a:rPr>
            </a:br>
            <a:r>
              <a:rPr lang="en-US" altLang="uk-UA" sz="1600">
                <a:ln/>
                <a:solidFill>
                  <a:schemeClr val="tx1"/>
                </a:solidFill>
                <a:effectLst>
                  <a:outerShdw blurRad="38100" dist="19050" dir="2700000" algn="tl" rotWithShape="0">
                    <a:schemeClr val="dk1">
                      <a:alpha val="40000"/>
                    </a:schemeClr>
                  </a:outerShdw>
                </a:effectLst>
              </a:rPr>
              <a:t> In this case, if the screen resolution is lower, the user will be able to scroll the page, and if the screen resolution is higher, they will be displayed only at the standard (assigned) page width.</a:t>
            </a:r>
            <a:endParaRPr lang="en-US" altLang="uk-UA" sz="1600">
              <a:ln/>
              <a:solidFill>
                <a:schemeClr val="tx1"/>
              </a:solidFill>
              <a:effectLst>
                <a:outerShdw blurRad="38100" dist="19050" dir="2700000" algn="tl" rotWithShape="0">
                  <a:schemeClr val="dk1">
                    <a:alpha val="40000"/>
                  </a:schemeClr>
                </a:outerShdw>
              </a:effectLst>
            </a:endParaRPr>
          </a:p>
        </p:txBody>
      </p:sp>
      <p:sp>
        <p:nvSpPr>
          <p:cNvPr id="5" name="Text Placeholder 4"/>
          <p:cNvSpPr>
            <a:spLocks noGrp="1"/>
          </p:cNvSpPr>
          <p:nvPr>
            <p:ph type="body" sz="quarter" idx="10"/>
          </p:nvPr>
        </p:nvSpPr>
        <p:spPr/>
        <p:txBody>
          <a:bodyPr/>
          <a:lstStyle/>
          <a:p>
            <a:r>
              <a:rPr lang="en-US" altLang="uk-UA"/>
              <a:t>Petrivska Marianna</a:t>
            </a:r>
            <a:endParaRPr lang="en-US" altLang="uk-U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57479"/>
            <a:ext cx="10820400" cy="685800"/>
          </a:xfrm>
        </p:spPr>
        <p:txBody>
          <a:bodyPr/>
          <a:lstStyle/>
          <a:p>
            <a:pPr lvl="0">
              <a:lnSpc>
                <a:spcPct val="100000"/>
              </a:lnSpc>
            </a:pPr>
            <a:r>
              <a:rPr lang="en-US" altLang="uk-UA" sz="8000"/>
              <a:t>Lifehacks</a:t>
            </a:r>
            <a:br>
              <a:rPr lang="en-US" altLang="uk-UA" sz="8000"/>
            </a:br>
            <a:r>
              <a:rPr lang="en-US" altLang="uk-UA" sz="1600"/>
              <a:t>1)</a:t>
            </a:r>
            <a:r>
              <a:rPr lang="uk-UA" altLang="en-US" sz="1600"/>
              <a:t>Leave plenty of white space between elements</a:t>
            </a:r>
            <a:r>
              <a:rPr lang="en-US" altLang="uk-UA" sz="1600"/>
              <a:t>. White space — also called negative space — gives website elements room to “breathe” visually. </a:t>
            </a:r>
            <a:br>
              <a:rPr lang="en-US" altLang="uk-UA" sz="1600"/>
            </a:br>
            <a:r>
              <a:rPr lang="en-US" altLang="uk-UA" sz="1600"/>
              <a:t>Bad example:</a:t>
            </a:r>
            <a:br>
              <a:rPr lang="en-US" altLang="uk-UA" sz="1600"/>
            </a:br>
            <a:br>
              <a:rPr lang="en-US" altLang="uk-UA" sz="1600"/>
            </a:br>
            <a:endParaRPr lang="en-US" altLang="uk-UA" sz="1600"/>
          </a:p>
        </p:txBody>
      </p:sp>
      <p:pic>
        <p:nvPicPr>
          <p:cNvPr id="2" name="Chart Placeholder 1" descr="r"/>
          <p:cNvPicPr>
            <a:picLocks noChangeAspect="1"/>
          </p:cNvPicPr>
          <p:nvPr>
            <p:ph type="chart" sz="quarter" idx="11"/>
          </p:nvPr>
        </p:nvPicPr>
        <p:blipFill>
          <a:blip r:embed="rId1"/>
          <a:stretch>
            <a:fillRect/>
          </a:stretch>
        </p:blipFill>
        <p:spPr>
          <a:xfrm>
            <a:off x="192405" y="1837055"/>
            <a:ext cx="5951855" cy="3029585"/>
          </a:xfrm>
          <a:prstGeom prst="rect">
            <a:avLst/>
          </a:prstGeom>
        </p:spPr>
      </p:pic>
      <p:sp>
        <p:nvSpPr>
          <p:cNvPr id="6" name="Text Box 5"/>
          <p:cNvSpPr txBox="1"/>
          <p:nvPr/>
        </p:nvSpPr>
        <p:spPr>
          <a:xfrm>
            <a:off x="225425" y="4999990"/>
            <a:ext cx="6607810" cy="368300"/>
          </a:xfrm>
          <a:prstGeom prst="rect">
            <a:avLst/>
          </a:prstGeom>
          <a:noFill/>
        </p:spPr>
        <p:txBody>
          <a:bodyPr wrap="square" rtlCol="0">
            <a:spAutoFit/>
          </a:bodyPr>
          <a:p>
            <a:r>
              <a:rPr lang="en-US"/>
              <a:t>2)Reduce the number of choices you offer your visitors</a:t>
            </a:r>
            <a:endParaRPr lang="en-US"/>
          </a:p>
        </p:txBody>
      </p:sp>
      <p:pic>
        <p:nvPicPr>
          <p:cNvPr id="7" name="Picture 6" descr="rr"/>
          <p:cNvPicPr>
            <a:picLocks noChangeAspect="1"/>
          </p:cNvPicPr>
          <p:nvPr/>
        </p:nvPicPr>
        <p:blipFill>
          <a:blip r:embed="rId2"/>
          <a:stretch>
            <a:fillRect/>
          </a:stretch>
        </p:blipFill>
        <p:spPr>
          <a:xfrm>
            <a:off x="6544945" y="1837055"/>
            <a:ext cx="5536565" cy="30295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marL="0" indent="0" algn="l">
              <a:lnSpc>
                <a:spcPct val="150000"/>
              </a:lnSpc>
              <a:buFont typeface="Arial" panose="020B0604020202020204" pitchFamily="34" charset="0"/>
            </a:pPr>
            <a:r>
              <a:rPr lang="en-US" altLang="uk-UA" sz="1600">
                <a:solidFill>
                  <a:schemeClr val="tx1"/>
                </a:solidFill>
                <a:effectLst>
                  <a:outerShdw blurRad="38100" dist="19050" dir="2700000" algn="tl" rotWithShape="0">
                    <a:schemeClr val="dk1">
                      <a:alpha val="40000"/>
                    </a:schemeClr>
                  </a:outerShdw>
                </a:effectLst>
              </a:rPr>
              <a:t>3)Apply the rule of thirds</a:t>
            </a:r>
            <a:br>
              <a:rPr lang="en-US" altLang="uk-UA" sz="1600">
                <a:solidFill>
                  <a:schemeClr val="tx1"/>
                </a:solidFill>
                <a:effectLst>
                  <a:outerShdw blurRad="38100" dist="19050" dir="2700000" algn="tl" rotWithShape="0">
                    <a:schemeClr val="dk1">
                      <a:alpha val="40000"/>
                    </a:schemeClr>
                  </a:outerShdw>
                </a:effectLst>
              </a:rPr>
            </a:br>
            <a:endParaRPr lang="en-US" altLang="uk-UA" sz="1600">
              <a:solidFill>
                <a:schemeClr val="tx1"/>
              </a:solidFill>
              <a:effectLst>
                <a:outerShdw blurRad="38100" dist="19050" dir="2700000" algn="tl" rotWithShape="0">
                  <a:schemeClr val="dk1">
                    <a:alpha val="40000"/>
                  </a:schemeClr>
                </a:outerShdw>
              </a:effectLst>
            </a:endParaRPr>
          </a:p>
        </p:txBody>
      </p:sp>
      <p:pic>
        <p:nvPicPr>
          <p:cNvPr id="2" name="Picture Placeholder 1" descr="grid"/>
          <p:cNvPicPr>
            <a:picLocks noChangeAspect="1"/>
          </p:cNvPicPr>
          <p:nvPr>
            <p:ph type="pic" sz="quarter" idx="10"/>
          </p:nvPr>
        </p:nvPicPr>
        <p:blipFill>
          <a:blip r:embed="rId1"/>
          <a:stretch>
            <a:fillRect/>
          </a:stretch>
        </p:blipFill>
        <p:spPr>
          <a:xfrm>
            <a:off x="43815" y="1483360"/>
            <a:ext cx="5095240" cy="3397250"/>
          </a:xfrm>
          <a:prstGeom prst="rect">
            <a:avLst/>
          </a:prstGeom>
        </p:spPr>
      </p:pic>
      <p:pic>
        <p:nvPicPr>
          <p:cNvPr id="3" name="Picture 2" descr="grid1"/>
          <p:cNvPicPr>
            <a:picLocks noChangeAspect="1"/>
          </p:cNvPicPr>
          <p:nvPr/>
        </p:nvPicPr>
        <p:blipFill>
          <a:blip r:embed="rId2"/>
          <a:stretch>
            <a:fillRect/>
          </a:stretch>
        </p:blipFill>
        <p:spPr>
          <a:xfrm>
            <a:off x="5139055" y="1483360"/>
            <a:ext cx="6957060" cy="360172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85800" y="161291"/>
            <a:ext cx="10820400" cy="685800"/>
          </a:xfrm>
        </p:spPr>
        <p:txBody>
          <a:bodyPr/>
          <a:lstStyle/>
          <a:p>
            <a:pPr lvl="0">
              <a:lnSpc>
                <a:spcPct val="150000"/>
              </a:lnSpc>
            </a:pPr>
            <a:r>
              <a:rPr lang="en-US" altLang="uk-UA" sz="1600"/>
              <a:t>4)Compress images as much as possible</a:t>
            </a:r>
            <a:br>
              <a:rPr lang="en-US" altLang="uk-UA" sz="1600"/>
            </a:br>
            <a:r>
              <a:rPr lang="en-US" altLang="uk-UA" sz="1400"/>
              <a:t>According to MachMetrics, a site speed monitoring service, the ideal website load time is just 3 seconds. The easiest way to increase the speed is to compress the images</a:t>
            </a:r>
            <a:br>
              <a:rPr lang="en-US" altLang="uk-UA" sz="1400"/>
            </a:br>
            <a:r>
              <a:rPr lang="en-US" altLang="uk-UA" sz="1600"/>
              <a:t>5)</a:t>
            </a:r>
            <a:r>
              <a:rPr lang="en-US" altLang="uk-UA" sz="1400"/>
              <a:t> </a:t>
            </a:r>
            <a:r>
              <a:rPr lang="en-US" altLang="uk-UA" sz="1600"/>
              <a:t>Add breadcrumbs</a:t>
            </a:r>
            <a:br>
              <a:rPr lang="en-US" altLang="uk-UA" sz="1400"/>
            </a:br>
            <a:br>
              <a:rPr lang="en-US" altLang="uk-UA" sz="1400"/>
            </a:br>
            <a:br>
              <a:rPr lang="en-US" altLang="uk-UA" sz="1400"/>
            </a:br>
            <a:r>
              <a:rPr lang="en-US" altLang="uk-UA" sz="1600"/>
              <a:t>6)Use contrast to emphasize on CTAs(Call-to-actions)</a:t>
            </a:r>
            <a:br>
              <a:rPr lang="en-US" altLang="uk-UA" sz="1600"/>
            </a:br>
            <a:r>
              <a:rPr lang="en-US" altLang="uk-UA" sz="1600"/>
              <a:t>7)Remove sliders and carousels</a:t>
            </a:r>
            <a:br>
              <a:rPr lang="en-US" altLang="uk-UA" sz="1600"/>
            </a:br>
            <a:r>
              <a:rPr lang="en-US" altLang="uk-UA" sz="1600"/>
              <a:t>8) Create bullets instead of long sentences</a:t>
            </a:r>
            <a:br>
              <a:rPr lang="en-US" altLang="uk-UA" sz="1600"/>
            </a:br>
            <a:r>
              <a:rPr lang="en-US" altLang="uk-UA" sz="1600"/>
              <a:t>9)Scrolling and heat maps.</a:t>
            </a:r>
            <a:br>
              <a:rPr lang="en-US" altLang="uk-UA" sz="1600"/>
            </a:br>
            <a:r>
              <a:rPr lang="en-US" altLang="uk-UA" sz="1600"/>
              <a:t>When visitors tend to stop scrolling on the page, plunk down a CTA and make sure all essential information is above that point.</a:t>
            </a:r>
            <a:br>
              <a:rPr lang="en-US" altLang="uk-UA" sz="1600"/>
            </a:br>
            <a:br>
              <a:rPr lang="en-US" altLang="uk-UA" sz="1600"/>
            </a:br>
            <a:br>
              <a:rPr lang="en-US" altLang="uk-UA" sz="1400"/>
            </a:br>
            <a:endParaRPr lang="en-US" altLang="uk-UA" sz="1400"/>
          </a:p>
        </p:txBody>
      </p:sp>
      <p:pic>
        <p:nvPicPr>
          <p:cNvPr id="2" name="Chart Placeholder 1" descr="breadcrumbs"/>
          <p:cNvPicPr>
            <a:picLocks noChangeAspect="1"/>
          </p:cNvPicPr>
          <p:nvPr>
            <p:ph type="chart" sz="quarter" idx="11"/>
          </p:nvPr>
        </p:nvPicPr>
        <p:blipFill>
          <a:blip r:embed="rId1"/>
          <a:stretch>
            <a:fillRect/>
          </a:stretch>
        </p:blipFill>
        <p:spPr>
          <a:xfrm>
            <a:off x="563880" y="1775460"/>
            <a:ext cx="9072245" cy="496570"/>
          </a:xfrm>
          <a:prstGeom prst="rect">
            <a:avLst/>
          </a:prstGeom>
        </p:spPr>
      </p:pic>
      <p:pic>
        <p:nvPicPr>
          <p:cNvPr id="3" name="Picture 2" descr="or"/>
          <p:cNvPicPr>
            <a:picLocks noChangeAspect="1"/>
          </p:cNvPicPr>
          <p:nvPr/>
        </p:nvPicPr>
        <p:blipFill>
          <a:blip r:embed="rId2"/>
          <a:stretch>
            <a:fillRect/>
          </a:stretch>
        </p:blipFill>
        <p:spPr>
          <a:xfrm>
            <a:off x="203200" y="4515485"/>
            <a:ext cx="4832985" cy="2254885"/>
          </a:xfrm>
          <a:prstGeom prst="rect">
            <a:avLst/>
          </a:prstGeom>
        </p:spPr>
      </p:pic>
      <p:pic>
        <p:nvPicPr>
          <p:cNvPr id="6" name="Picture 5" descr="heatmaps"/>
          <p:cNvPicPr>
            <a:picLocks noChangeAspect="1"/>
          </p:cNvPicPr>
          <p:nvPr/>
        </p:nvPicPr>
        <p:blipFill>
          <a:blip r:embed="rId3"/>
          <a:stretch>
            <a:fillRect/>
          </a:stretch>
        </p:blipFill>
        <p:spPr>
          <a:xfrm>
            <a:off x="4449445" y="4366260"/>
            <a:ext cx="4895215" cy="24561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1935" y="332741"/>
            <a:ext cx="10820400" cy="685800"/>
          </a:xfrm>
        </p:spPr>
        <p:txBody>
          <a:bodyPr/>
          <a:lstStyle/>
          <a:p>
            <a:pPr marL="0" indent="0" algn="l">
              <a:lnSpc>
                <a:spcPct val="150000"/>
              </a:lnSpc>
              <a:buFont typeface="Arial" panose="020B0604020202020204" pitchFamily="34" charset="0"/>
            </a:pPr>
            <a:r>
              <a:rPr lang="en-US" altLang="uk-UA" sz="1600"/>
              <a:t>Z-letter and F-layout. </a:t>
            </a:r>
            <a:br>
              <a:rPr lang="en-US" altLang="uk-UA" sz="1600"/>
            </a:br>
            <a:r>
              <a:rPr lang="en-US" altLang="uk-UA" sz="1600"/>
              <a:t>When user opens the site, their eyes make a letter Z and F(for business websites and portfolio websites.) </a:t>
            </a:r>
            <a:br>
              <a:rPr lang="en-US" altLang="uk-UA" sz="1600"/>
            </a:br>
            <a:br>
              <a:rPr lang="en-US" altLang="uk-UA" sz="1600"/>
            </a:br>
            <a:endParaRPr lang="en-US" altLang="uk-UA" sz="1600"/>
          </a:p>
        </p:txBody>
      </p:sp>
      <p:pic>
        <p:nvPicPr>
          <p:cNvPr id="2" name="Chart Placeholder 1" descr="ex"/>
          <p:cNvPicPr>
            <a:picLocks noChangeAspect="1"/>
          </p:cNvPicPr>
          <p:nvPr>
            <p:ph type="chart" sz="quarter" idx="11"/>
          </p:nvPr>
        </p:nvPicPr>
        <p:blipFill>
          <a:blip r:embed="rId1"/>
          <a:stretch>
            <a:fillRect/>
          </a:stretch>
        </p:blipFill>
        <p:spPr>
          <a:xfrm>
            <a:off x="311150" y="1235710"/>
            <a:ext cx="4951730" cy="5533390"/>
          </a:xfrm>
          <a:prstGeom prst="rect">
            <a:avLst/>
          </a:prstGeom>
        </p:spPr>
      </p:pic>
      <p:pic>
        <p:nvPicPr>
          <p:cNvPr id="5" name="Picture 4" descr="exx"/>
          <p:cNvPicPr>
            <a:picLocks noChangeAspect="1"/>
          </p:cNvPicPr>
          <p:nvPr/>
        </p:nvPicPr>
        <p:blipFill>
          <a:blip r:embed="rId2"/>
          <a:stretch>
            <a:fillRect/>
          </a:stretch>
        </p:blipFill>
        <p:spPr>
          <a:xfrm>
            <a:off x="5391785" y="1235075"/>
            <a:ext cx="4545965" cy="2813050"/>
          </a:xfrm>
          <a:prstGeom prst="rect">
            <a:avLst/>
          </a:prstGeom>
        </p:spPr>
      </p:pic>
      <p:pic>
        <p:nvPicPr>
          <p:cNvPr id="6" name="Picture 5" descr="exxx"/>
          <p:cNvPicPr>
            <a:picLocks noChangeAspect="1"/>
          </p:cNvPicPr>
          <p:nvPr/>
        </p:nvPicPr>
        <p:blipFill>
          <a:blip r:embed="rId3"/>
          <a:stretch>
            <a:fillRect/>
          </a:stretch>
        </p:blipFill>
        <p:spPr>
          <a:xfrm>
            <a:off x="5391785" y="3752850"/>
            <a:ext cx="4546600" cy="30162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lvl="0">
              <a:lnSpc>
                <a:spcPct val="150000"/>
              </a:lnSpc>
            </a:pPr>
            <a:r>
              <a:rPr lang="en-US" altLang="uk-UA" sz="1600"/>
              <a:t> Full Screen Photo and grid layout</a:t>
            </a:r>
            <a:br>
              <a:rPr lang="en-US" altLang="uk-UA" sz="1600"/>
            </a:br>
            <a:br>
              <a:rPr lang="en-US" altLang="uk-UA" sz="1600"/>
            </a:br>
            <a:endParaRPr lang="en-US" altLang="uk-UA" sz="1600"/>
          </a:p>
        </p:txBody>
      </p:sp>
      <p:pic>
        <p:nvPicPr>
          <p:cNvPr id="2" name="Chart Placeholder 1" descr="exxxx"/>
          <p:cNvPicPr>
            <a:picLocks noChangeAspect="1"/>
          </p:cNvPicPr>
          <p:nvPr>
            <p:ph type="chart" sz="quarter" idx="11"/>
          </p:nvPr>
        </p:nvPicPr>
        <p:blipFill>
          <a:blip r:embed="rId1"/>
          <a:stretch>
            <a:fillRect/>
          </a:stretch>
        </p:blipFill>
        <p:spPr>
          <a:xfrm>
            <a:off x="401955" y="2007235"/>
            <a:ext cx="6063615" cy="3429000"/>
          </a:xfrm>
          <a:prstGeom prst="rect">
            <a:avLst/>
          </a:prstGeom>
        </p:spPr>
      </p:pic>
      <p:pic>
        <p:nvPicPr>
          <p:cNvPr id="3" name="Picture 2" descr="youtube-main-menu-min-1024x469"/>
          <p:cNvPicPr>
            <a:picLocks noChangeAspect="1"/>
          </p:cNvPicPr>
          <p:nvPr/>
        </p:nvPicPr>
        <p:blipFill>
          <a:blip r:embed="rId2"/>
          <a:stretch>
            <a:fillRect/>
          </a:stretch>
        </p:blipFill>
        <p:spPr>
          <a:xfrm>
            <a:off x="5824855" y="2007235"/>
            <a:ext cx="6054090" cy="3429000"/>
          </a:xfrm>
          <a:prstGeom prst="rect">
            <a:avLst/>
          </a:prstGeom>
        </p:spPr>
      </p:pic>
    </p:spTree>
  </p:cSld>
  <p:clrMapOvr>
    <a:masterClrMapping/>
  </p:clrMapOvr>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SoftServeTemplate_Black</Template>
  <TotalTime>0</TotalTime>
  <Words>8368</Words>
  <Application>WPS Presentation</Application>
  <PresentationFormat>Widescreen</PresentationFormat>
  <Paragraphs>91</Paragraphs>
  <Slides>22</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22</vt:i4>
      </vt:variant>
    </vt:vector>
  </HeadingPairs>
  <TitlesOfParts>
    <vt:vector size="33" baseType="lpstr">
      <vt:lpstr>Arial</vt:lpstr>
      <vt:lpstr>SimSun</vt:lpstr>
      <vt:lpstr>Wingdings</vt:lpstr>
      <vt:lpstr>Proxima Nova Black</vt:lpstr>
      <vt:lpstr>Open Sans</vt:lpstr>
      <vt:lpstr>Microsoft YaHei</vt:lpstr>
      <vt:lpstr>Arial Unicode MS</vt:lpstr>
      <vt:lpstr>Calibri</vt:lpstr>
      <vt:lpstr>Calibri Light</vt:lpstr>
      <vt:lpstr>DARK THEME</vt:lpstr>
      <vt:lpstr>LIGHT-THEME</vt:lpstr>
      <vt:lpstr>Site Layout. Best practices. Cross browser’s implementation.</vt:lpstr>
      <vt:lpstr>What is a layout? A website layout is a pattern (or framework) that defines a website’s structure.   It has the role of structuring the information present on a site both for the website’s owner and for users.  It provides clear paths for navigation within webpages. 	 There’s a strong relationship between the layout and the engagement of users with the website. It determines how long they dwell on the website pages, how many pages they browse and how often they come back to the website.</vt:lpstr>
      <vt:lpstr>Gestalt law of closure If an image shape is not complete, the human eye tends to fill in the visual gaps and recognize the image as a whole. You won’t pay attention to details, rather focusing on the global view of the pages forming the website; users will find themselves the meaning path  </vt:lpstr>
      <vt:lpstr>What is a layout? A website layout is a pattern (or framework) that defines a website’s structure.   It has the role of structuring the information present on a site both for the website’s owner and for users.  It provides clear paths for navigation within webpages. 	 There’s a strong relationship between the layout and the engagement of users with the website. It determines how long they dwell on the website pages, how many pages they browse and how often they come back to the website.</vt:lpstr>
      <vt:lpstr>Gestalt law of closure If an image shape is not complete, the human eye tends to fill in the visual gaps and recognize the image as a whole. You won’t pay attention to details, rather focusing on the global view of the pages forming the website; users will find themselves the meaning path  </vt:lpstr>
      <vt:lpstr>Table layout(based on the HTML tables creation) Table layout has a lot of advantages: it is simple, convenient for adaptation to different browsers, and easily transformed to "rubber" meaning it adapts to different screen widths thanks to the tables auto formatting. But there are also shortcomings: it has a rather large code, which makes each page and site heavier, some design options are complex to implement, and pages load slowly. Block layout(layer layout based on CSS) Such web sites are convenient for search engines indexing, and they always load pages quickly, having a compact code. There are also problems with adapting block layout to different browsers, and for the site to display on screens with different resolutions you need to make separate configurations in css. Fixed layout(static)  In this case, if the screen resolution is lower, the user will be able to scroll the page, and if the screen resolution is higher, they will be displayed only at the standard (assigned) page width.</vt:lpstr>
      <vt:lpstr>Gestalt law of closure If an image shape is not complete, the human eye tends to fill in the visual gaps and recognize the image as a whole. You won’t pay attention to details, rather focusing on the global view of the pages forming the website; users will find themselves the meaning path  </vt:lpstr>
      <vt:lpstr>loZ-letter direction. </vt:lpstr>
      <vt:lpstr>Gestalt law of closure If an image shape is not complete, the human eye tends to fill in the visual gaps and recognize the image as a whole. You won’t pay attention to details, rather focusing on the global view of the pages forming the website; users will find themselves the meaning path  </vt:lpstr>
      <vt:lpstr>What is a layout? A website layout is a pattern (or framework) that defines a website’s structure.   It has the role of structuring the information present on a site both for the website’s owner and for users.  It provides clear paths for navigation within webpages. 	 There’s a strong relationship between the layout and the engagement of users with the website. It determines how long they dwell on the website pages, how many pages they browse and how often they come back to the website.</vt:lpstr>
      <vt:lpstr> Full Screen Photo and grid layout  </vt:lpstr>
      <vt:lpstr> Modular and radial symmetry layout  </vt:lpstr>
      <vt:lpstr>What is next? 93% of all Internet experiences start with a search engine. So your SEO strategy must go far beyond just adding keywords to your blog posts.  Create an XML sitemap. This will make it easier for search engine crawlers to analyze content on your website. A proper sitemap shows Google that you don’t have duplicate content, which can damage your SEO rankings.   </vt:lpstr>
      <vt:lpstr>38% of users will stop engaging with a website that has an unattractive layout. After a bad experience, 88% of consumers are unlikely to return to a website. </vt:lpstr>
      <vt:lpstr>Fixed sidebar and box layout </vt:lpstr>
      <vt:lpstr>38% of users will stop engaging with a website that has an unattractive layout. After a bad experience, 88% of consumers are unlikely to return to a website!!! </vt:lpstr>
      <vt:lpstr>1)Repeat commands just in case CSS is arguably better at fallbacks than HTML.  Example: button {   background-color: #ff0000;   background-color: rgba(255,0,0,1); } 2)Conditional comments &lt;!--[if lte IE 8]&gt;   &lt;script src="ie-fix.js"&gt;&lt;/script&gt;   &lt;link href="ie-fix.css" rel="stylesheet" type="text/css"&gt; &lt;![endif]--&gt; ***lte means "less than or equal to", but you can also use lt, gt, gte, ! for NOT, and other logical syntax 3)Check your selector using DOM inspector at dev tools    </vt:lpstr>
      <vt:lpstr>What about SEO? 93% of all Internet experiences start with a search engine. So your SEO strategy must go far beyond just adding keywords to your blog posts.  Create an XML sitemap. This will make it easier for search engine crawlers to analyze content on your website. A proper sitemap shows Google that you don’t have duplicate content, which can damage your SEO rankings.   </vt:lpstr>
      <vt:lpstr>1)Keep Your Code Simple 2)Use Frameworks(Foundation and Bootstrap) 3)Define Valid Doctype(the first line in HTML document) 4)CSS Reset 5)Validate(use W3C HTML Validator and CSS Validator) 6)Conditional Comments 7)Don’t Skip Cross-Browser Testing (CrossBrowserTesting gives you access to do this in over 1,500 browsers, so you never have to wonder what users are seeing when they visit your page from a different machine.) </vt:lpstr>
      <vt:lpstr>What is a layout? A website layout is a pattern (or framework) that defines a website’s structure.   It has the role of structuring the information present on a site both for the website’s owner and for users.  It provides clear paths for navigation within webpages. 	 There’s a strong relationship between the layout and the engagement of users with the website. It determines how long they dwell on the website pages, how many pages they browse and how often they come back to the website.</vt:lpstr>
      <vt:lpstr>Gestalt law of closure If an image shape is not complete, the human eye tends to fill in the visual gaps and recognize the image as a whole. You won’t pay attention to details, rather focusing on the global view of the pages forming the website; users will find themselves the meaning path  </vt:lpstr>
      <vt:lpstr>3)Apply the rule of thirds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Liubov Koliasa</dc:creator>
  <cp:lastModifiedBy>Marianna Petrivska</cp:lastModifiedBy>
  <cp:revision>19</cp:revision>
  <dcterms:created xsi:type="dcterms:W3CDTF">2018-12-11T16:43:00Z</dcterms:created>
  <dcterms:modified xsi:type="dcterms:W3CDTF">2019-07-24T19:59:12Z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y fmtid="{D5CDD505-2E9C-101B-9397-08002B2CF9AE}" pid="3" name="KSOProductBuildVer">
    <vt:lpwstr>1033-10.2.0.5838</vt:lpwstr>
  </property>
</Properties>
</file>